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8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1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14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5.xml" ContentType="application/vnd.openxmlformats-officedocument.presentationml.notesSlide+xml"/>
  <Override PartName="/ppt/tags/tag44.xml" ContentType="application/vnd.openxmlformats-officedocument.presentationml.tags+xml"/>
  <Override PartName="/ppt/notesSlides/notesSlide16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7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8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9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20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74" r:id="rId2"/>
  </p:sldMasterIdLst>
  <p:notesMasterIdLst>
    <p:notesMasterId r:id="rId39"/>
  </p:notesMasterIdLst>
  <p:sldIdLst>
    <p:sldId id="256" r:id="rId3"/>
    <p:sldId id="328" r:id="rId4"/>
    <p:sldId id="260" r:id="rId5"/>
    <p:sldId id="334" r:id="rId6"/>
    <p:sldId id="350" r:id="rId7"/>
    <p:sldId id="354" r:id="rId8"/>
    <p:sldId id="330" r:id="rId9"/>
    <p:sldId id="261" r:id="rId10"/>
    <p:sldId id="335" r:id="rId11"/>
    <p:sldId id="263" r:id="rId12"/>
    <p:sldId id="336" r:id="rId13"/>
    <p:sldId id="264" r:id="rId14"/>
    <p:sldId id="361" r:id="rId15"/>
    <p:sldId id="353" r:id="rId16"/>
    <p:sldId id="337" r:id="rId17"/>
    <p:sldId id="327" r:id="rId18"/>
    <p:sldId id="338" r:id="rId19"/>
    <p:sldId id="355" r:id="rId20"/>
    <p:sldId id="357" r:id="rId21"/>
    <p:sldId id="356" r:id="rId22"/>
    <p:sldId id="358" r:id="rId23"/>
    <p:sldId id="359" r:id="rId24"/>
    <p:sldId id="346" r:id="rId25"/>
    <p:sldId id="269" r:id="rId26"/>
    <p:sldId id="270" r:id="rId27"/>
    <p:sldId id="271" r:id="rId28"/>
    <p:sldId id="347" r:id="rId29"/>
    <p:sldId id="275" r:id="rId30"/>
    <p:sldId id="360" r:id="rId31"/>
    <p:sldId id="273" r:id="rId32"/>
    <p:sldId id="274" r:id="rId33"/>
    <p:sldId id="362" r:id="rId34"/>
    <p:sldId id="349" r:id="rId35"/>
    <p:sldId id="276" r:id="rId36"/>
    <p:sldId id="277" r:id="rId37"/>
    <p:sldId id="348" r:id="rId38"/>
  </p:sldIdLst>
  <p:sldSz cx="9144000" cy="6858000" type="screen4x3"/>
  <p:notesSz cx="9928225" cy="679767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FF7C80"/>
    <a:srgbClr val="6BA42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579" autoAdjust="0"/>
  </p:normalViewPr>
  <p:slideViewPr>
    <p:cSldViewPr>
      <p:cViewPr>
        <p:scale>
          <a:sx n="75" d="100"/>
          <a:sy n="75" d="100"/>
        </p:scale>
        <p:origin x="-2016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4030E-CAE2-411A-A100-A0E166E48E28}" type="datetimeFigureOut">
              <a:rPr lang="zh-CN" altLang="en-US" smtClean="0"/>
              <a:pPr/>
              <a:t>2016/3/1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8F623-2797-4600-B914-30DEB6FA6FD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573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8F623-2797-4600-B914-30DEB6FA6FD9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536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8F623-2797-4600-B914-30DEB6FA6FD9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6843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8F623-2797-4600-B914-30DEB6FA6FD9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6843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8F623-2797-4600-B914-30DEB6FA6FD9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684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8F623-2797-4600-B914-30DEB6FA6FD9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684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8F623-2797-4600-B914-30DEB6FA6FD9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684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3EE66-7F14-41CE-8615-2A2CCBC30C6A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268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3EE66-7F14-41CE-8615-2A2CCBC30C6A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268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3EE66-7F14-41CE-8615-2A2CCBC30C6A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2685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3EE66-7F14-41CE-8615-2A2CCBC30C6A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268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3EE66-7F14-41CE-8615-2A2CCBC30C6A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268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8F623-2797-4600-B914-30DEB6FA6FD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6843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8F623-2797-4600-B914-30DEB6FA6FD9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41802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8F623-2797-4600-B914-30DEB6FA6FD9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04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8F623-2797-4600-B914-30DEB6FA6FD9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684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8F623-2797-4600-B914-30DEB6FA6FD9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684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8F623-2797-4600-B914-30DEB6FA6FD9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684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zh-CN" sz="2000" dirty="0" smtClean="0"/>
              <a:t>CCA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[H. </a:t>
            </a:r>
            <a:r>
              <a:rPr lang="en-US" altLang="zh-CN" sz="2000" dirty="0" err="1" smtClean="0"/>
              <a:t>Hotelling</a:t>
            </a:r>
            <a:r>
              <a:rPr lang="en-US" altLang="zh-CN" sz="2000" dirty="0" smtClean="0"/>
              <a:t> 1936]</a:t>
            </a:r>
            <a:r>
              <a:rPr lang="zh-CN" altLang="en-US" sz="2000" dirty="0" smtClean="0"/>
              <a:t>：最大化两个视图间</a:t>
            </a:r>
            <a:r>
              <a:rPr lang="en-US" altLang="zh-CN" sz="2000" dirty="0" smtClean="0"/>
              <a:t>correlation</a:t>
            </a:r>
          </a:p>
          <a:p>
            <a:pPr lvl="1"/>
            <a:r>
              <a:rPr lang="en-US" altLang="zh-CN" sz="2000" dirty="0" smtClean="0"/>
              <a:t>MCCA 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[J. </a:t>
            </a:r>
            <a:r>
              <a:rPr lang="en-US" altLang="zh-CN" sz="2000" dirty="0" err="1" smtClean="0"/>
              <a:t>Rupnik</a:t>
            </a:r>
            <a:r>
              <a:rPr lang="en-US" altLang="zh-CN" sz="2000" dirty="0" smtClean="0"/>
              <a:t> 10]</a:t>
            </a:r>
            <a:r>
              <a:rPr lang="zh-CN" altLang="en-US" sz="2000" dirty="0" smtClean="0"/>
              <a:t> ：最大化所有视图间</a:t>
            </a:r>
            <a:r>
              <a:rPr lang="en-US" altLang="zh-CN" sz="2000" dirty="0" smtClean="0"/>
              <a:t>correlation</a:t>
            </a:r>
          </a:p>
          <a:p>
            <a:pPr lvl="1"/>
            <a:r>
              <a:rPr lang="en-US" altLang="zh-CN" sz="2000" dirty="0" smtClean="0"/>
              <a:t>CDFE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[D. Lin 06]</a:t>
            </a:r>
            <a:r>
              <a:rPr lang="zh-CN" altLang="en-US" sz="2000" dirty="0" smtClean="0"/>
              <a:t> ：利用视图之间的判别性信息</a:t>
            </a:r>
          </a:p>
          <a:p>
            <a:pPr lvl="1"/>
            <a:r>
              <a:rPr lang="en-US" altLang="zh-CN" sz="2000" dirty="0" smtClean="0"/>
              <a:t>CSR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[Z. Lei 09] </a:t>
            </a:r>
            <a:r>
              <a:rPr lang="zh-CN" altLang="en-US" sz="2000" dirty="0" smtClean="0"/>
              <a:t>：</a:t>
            </a:r>
            <a:r>
              <a:rPr lang="en-US" altLang="zh-CN" sz="2000" dirty="0" smtClean="0"/>
              <a:t> Label</a:t>
            </a:r>
            <a:r>
              <a:rPr lang="zh-CN" altLang="en-US" sz="2000" dirty="0" smtClean="0"/>
              <a:t>当做共同子空间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PLS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[A. Sharma 11]</a:t>
            </a:r>
            <a:r>
              <a:rPr lang="zh-CN" altLang="en-US" sz="2000" dirty="0" smtClean="0"/>
              <a:t> ： </a:t>
            </a:r>
            <a:r>
              <a:rPr lang="en-US" altLang="zh-CN" sz="2000" dirty="0" smtClean="0"/>
              <a:t>Partial Least Square</a:t>
            </a:r>
          </a:p>
          <a:p>
            <a:pPr lvl="1"/>
            <a:r>
              <a:rPr lang="en-US" altLang="zh-CN" sz="2000" dirty="0" smtClean="0"/>
              <a:t>GMA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[A. Sharma 12]</a:t>
            </a:r>
            <a:r>
              <a:rPr lang="zh-CN" altLang="en-US" sz="2000" dirty="0" smtClean="0"/>
              <a:t> ： </a:t>
            </a:r>
            <a:r>
              <a:rPr lang="en-US" altLang="zh-CN" sz="2000" dirty="0" smtClean="0"/>
              <a:t>Generalized Multi-view Analysis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8F623-2797-4600-B914-30DEB6FA6FD9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55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8F623-2797-4600-B914-30DEB6FA6FD9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6843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8F623-2797-4600-B914-30DEB6FA6FD9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684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38F623-2797-4600-B914-30DEB6FA6FD9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684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MyDesktop\图片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5" name="Rectangle 1043"/>
          <p:cNvSpPr>
            <a:spLocks noGrp="1" noChangeArrowheads="1"/>
          </p:cNvSpPr>
          <p:nvPr>
            <p:ph type="ctrTitle"/>
          </p:nvPr>
        </p:nvSpPr>
        <p:spPr>
          <a:xfrm>
            <a:off x="2173014" y="1240219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50196" name="Rectangle 1044"/>
          <p:cNvSpPr>
            <a:spLocks noGrp="1" noChangeArrowheads="1"/>
          </p:cNvSpPr>
          <p:nvPr>
            <p:ph type="subTitle" idx="1"/>
          </p:nvPr>
        </p:nvSpPr>
        <p:spPr>
          <a:xfrm>
            <a:off x="2204545" y="3536731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Rectangle 1041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1042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924675" y="6346825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Black" pitchFamily="34" charset="0"/>
                <a:ea typeface="宋体" pitchFamily="2" charset="-122"/>
              </a:defRPr>
            </a:lvl1pPr>
          </a:lstStyle>
          <a:p>
            <a:fld id="{73639500-40B5-4F3B-BBA0-88C5388C1B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260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23067" y="457200"/>
            <a:ext cx="1963737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27089" y="457200"/>
            <a:ext cx="5743575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27088" y="457200"/>
            <a:ext cx="7859712" cy="5410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8806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088" y="457200"/>
            <a:ext cx="7859712" cy="1371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827088" y="1981200"/>
            <a:ext cx="7859712" cy="38862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245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088" y="457200"/>
            <a:ext cx="7859712" cy="1371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27088" y="1981200"/>
            <a:ext cx="3852862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32350" y="1981201"/>
            <a:ext cx="3854450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832350" y="4000501"/>
            <a:ext cx="3854450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3633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827088" y="457200"/>
            <a:ext cx="7859712" cy="1371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27088" y="1981201"/>
            <a:ext cx="3852862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32350" y="1981201"/>
            <a:ext cx="3854450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27088" y="4000501"/>
            <a:ext cx="3852862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32350" y="4000501"/>
            <a:ext cx="3854450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6055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225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88338" y="6523038"/>
            <a:ext cx="873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9pPr>
          </a:lstStyle>
          <a:p>
            <a:pPr algn="ctr" eaLnBrk="1" hangingPunct="1">
              <a:defRPr/>
            </a:pPr>
            <a:fld id="{45669A95-6136-4CB7-B740-B48F46BEE527}" type="slidenum">
              <a:rPr lang="zh-CN" altLang="en-US" sz="160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pPr algn="ctr" eaLnBrk="1" hangingPunct="1">
                <a:defRPr/>
              </a:pPr>
              <a:t>‹#›</a:t>
            </a:fld>
            <a:r>
              <a:rPr lang="en-US" altLang="zh-CN" sz="16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/34</a:t>
            </a:r>
            <a:endParaRPr lang="zh-CN" altLang="en-US" sz="1600" dirty="0" smtClean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061" y="1232453"/>
            <a:ext cx="8521148" cy="5211211"/>
          </a:xfrm>
        </p:spPr>
        <p:txBody>
          <a:bodyPr/>
          <a:lstStyle>
            <a:lvl1pPr>
              <a:buClr>
                <a:schemeClr val="accent4"/>
              </a:buClr>
              <a:defRPr baseline="0">
                <a:latin typeface="Arial Unicode MS" panose="020B0604020202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20000"/>
              </a:lnSpc>
              <a:defRPr sz="2800" baseline="0">
                <a:latin typeface="Arial Unicode MS" panose="020B0604020202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120000"/>
              </a:lnSpc>
              <a:buClr>
                <a:srgbClr val="6BB76D"/>
              </a:buClr>
              <a:buFont typeface="Arial" panose="020B0604020202020204" pitchFamily="34" charset="0"/>
              <a:buChar char="•"/>
              <a:defRPr sz="2200" baseline="0">
                <a:latin typeface="Arial Unicode MS" panose="020B0604020202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120000"/>
              </a:lnSpc>
              <a:buClr>
                <a:srgbClr val="FF9900"/>
              </a:buClr>
              <a:buFont typeface="Arial" panose="020B0604020202020204" pitchFamily="34" charset="0"/>
              <a:buChar char="•"/>
              <a:defRPr sz="2000" baseline="0">
                <a:latin typeface="Arial Unicode MS" panose="020B0604020202020204" pitchFamily="34" charset="-122"/>
                <a:ea typeface="微软雅黑" panose="020B0503020204020204" pitchFamily="34" charset="-122"/>
              </a:defRPr>
            </a:lvl4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4557" y="215293"/>
            <a:ext cx="8560904" cy="658813"/>
          </a:xfrm>
        </p:spPr>
        <p:txBody>
          <a:bodyPr/>
          <a:lstStyle>
            <a:lvl1pPr>
              <a:defRPr b="0" baseline="0">
                <a:latin typeface="Arial Unicode MS" panose="020B0604020202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601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4913" y="250827"/>
            <a:ext cx="7859712" cy="65881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27088" y="1347789"/>
            <a:ext cx="3852862" cy="509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32350" y="1347790"/>
            <a:ext cx="3854450" cy="24717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832350" y="3971926"/>
            <a:ext cx="3854450" cy="24717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39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65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MyDesktop\图片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5" name="Rectangle 1043"/>
          <p:cNvSpPr>
            <a:spLocks noGrp="1" noChangeArrowheads="1"/>
          </p:cNvSpPr>
          <p:nvPr>
            <p:ph type="ctrTitle"/>
          </p:nvPr>
        </p:nvSpPr>
        <p:spPr>
          <a:xfrm>
            <a:off x="2173014" y="1240219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50196" name="Rectangle 1044"/>
          <p:cNvSpPr>
            <a:spLocks noGrp="1" noChangeArrowheads="1"/>
          </p:cNvSpPr>
          <p:nvPr>
            <p:ph type="subTitle" idx="1"/>
          </p:nvPr>
        </p:nvSpPr>
        <p:spPr>
          <a:xfrm>
            <a:off x="2204545" y="3536731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5" name="Rectangle 1041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042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6924675" y="6346825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 Black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F6521629-D31D-4842-AD99-8D91EDFBFBAD}" type="slidenum">
              <a:rPr lang="en-US" altLang="zh-CN"/>
              <a:pPr>
                <a:defRPr/>
              </a:pPr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211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43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9445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27088" y="1981200"/>
            <a:ext cx="385286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32350" y="1981200"/>
            <a:ext cx="38544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31141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2144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9547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1"/>
          <p:cNvSpPr>
            <a:spLocks noChangeArrowheads="1"/>
          </p:cNvSpPr>
          <p:nvPr userDrawn="1"/>
        </p:nvSpPr>
        <p:spPr bwMode="auto">
          <a:xfrm>
            <a:off x="28575" y="3343275"/>
            <a:ext cx="414338" cy="3500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zh-CN" altLang="en-US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56051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55219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80221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29822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23067" y="457200"/>
            <a:ext cx="1963737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27089" y="457200"/>
            <a:ext cx="5743575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56496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27088" y="457200"/>
            <a:ext cx="7859712" cy="5410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0222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27088" y="1981200"/>
            <a:ext cx="385286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32350" y="1981200"/>
            <a:ext cx="385445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44382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088" y="457200"/>
            <a:ext cx="7859712" cy="1371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827088" y="1981200"/>
            <a:ext cx="7859712" cy="38862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29104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088" y="457200"/>
            <a:ext cx="7859712" cy="1371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27088" y="1981200"/>
            <a:ext cx="3852862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32350" y="1981201"/>
            <a:ext cx="3854450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832350" y="4000501"/>
            <a:ext cx="3854450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8070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827088" y="457200"/>
            <a:ext cx="7859712" cy="13716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27088" y="1981201"/>
            <a:ext cx="3852862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32350" y="1981201"/>
            <a:ext cx="3854450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27088" y="4000501"/>
            <a:ext cx="3852862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32350" y="4000501"/>
            <a:ext cx="3854450" cy="18669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540165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55102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8288338" y="6523038"/>
            <a:ext cx="873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9pPr>
          </a:lstStyle>
          <a:p>
            <a:pPr algn="ctr" eaLnBrk="1" hangingPunct="1">
              <a:defRPr/>
            </a:pPr>
            <a:fld id="{5F1A3F30-7D7B-431E-BF59-D0040805AB90}" type="slidenum">
              <a:rPr lang="zh-CN" altLang="en-US" sz="160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pPr algn="ctr" eaLnBrk="1" hangingPunct="1">
                <a:defRPr/>
              </a:pPr>
              <a:t>‹#›</a:t>
            </a:fld>
            <a:endParaRPr lang="zh-CN" altLang="en-US" sz="1600" dirty="0" smtClean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0800" y="1232453"/>
            <a:ext cx="8441634" cy="5211211"/>
          </a:xfrm>
        </p:spPr>
        <p:txBody>
          <a:bodyPr/>
          <a:lstStyle>
            <a:lvl1pPr>
              <a:buClr>
                <a:schemeClr val="accent4"/>
              </a:buClr>
              <a:defRPr baseline="0">
                <a:latin typeface="Arial Unicode MS" panose="020B0604020202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20000"/>
              </a:lnSpc>
              <a:defRPr sz="2800" baseline="0">
                <a:latin typeface="Arial Unicode MS" panose="020B0604020202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120000"/>
              </a:lnSpc>
              <a:buClr>
                <a:srgbClr val="6BB76D"/>
              </a:buClr>
              <a:buFont typeface="Arial" panose="020B0604020202020204" pitchFamily="34" charset="0"/>
              <a:buChar char="•"/>
              <a:defRPr sz="2200" baseline="0">
                <a:latin typeface="Arial Unicode MS" panose="020B0604020202020204" pitchFamily="34" charset="-122"/>
                <a:ea typeface="微软雅黑" panose="020B0503020204020204" pitchFamily="34" charset="-122"/>
              </a:defRPr>
            </a:lvl3pPr>
            <a:lvl4pPr marL="1600200" indent="-228600">
              <a:lnSpc>
                <a:spcPct val="120000"/>
              </a:lnSpc>
              <a:buClr>
                <a:srgbClr val="FF9900"/>
              </a:buClr>
              <a:buFont typeface="Arial" panose="020B0604020202020204" pitchFamily="34" charset="0"/>
              <a:buChar char="•"/>
              <a:defRPr sz="2000" baseline="0">
                <a:latin typeface="Arial Unicode MS" panose="020B0604020202020204" pitchFamily="34" charset="-122"/>
                <a:ea typeface="微软雅黑" panose="020B0503020204020204" pitchFamily="34" charset="-122"/>
              </a:defRPr>
            </a:lvl4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5600" y="215293"/>
            <a:ext cx="8693425" cy="658813"/>
          </a:xfrm>
        </p:spPr>
        <p:txBody>
          <a:bodyPr/>
          <a:lstStyle>
            <a:lvl1pPr>
              <a:defRPr b="0" baseline="0">
                <a:latin typeface="Arial Unicode MS" panose="020B0604020202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4852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04913" y="250827"/>
            <a:ext cx="7859712" cy="65881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27088" y="1347789"/>
            <a:ext cx="3852862" cy="50958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832350" y="1347790"/>
            <a:ext cx="3854450" cy="24717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832350" y="3971926"/>
            <a:ext cx="3854450" cy="247174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3269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7604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143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13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1"/>
          <p:cNvSpPr>
            <a:spLocks noChangeArrowheads="1"/>
          </p:cNvSpPr>
          <p:nvPr/>
        </p:nvSpPr>
        <p:spPr bwMode="auto">
          <a:xfrm>
            <a:off x="28575" y="3343275"/>
            <a:ext cx="414338" cy="3500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zh-CN" altLang="en-US" smtClean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85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311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587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82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E:\Doc\Service\job\计算所副研申请\答辩\backgroun_notext2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0" y="-158750"/>
            <a:ext cx="9144000" cy="2239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zh-CN" altLang="en-US" smtClean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43663"/>
            <a:ext cx="28956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Arial" charset="0"/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02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219200"/>
            <a:ext cx="7859712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</p:txBody>
      </p:sp>
      <p:sp>
        <p:nvSpPr>
          <p:cNvPr id="1034" name="Text Box 27"/>
          <p:cNvSpPr txBox="1">
            <a:spLocks noChangeArrowheads="1"/>
          </p:cNvSpPr>
          <p:nvPr/>
        </p:nvSpPr>
        <p:spPr bwMode="auto">
          <a:xfrm>
            <a:off x="106363" y="3441700"/>
            <a:ext cx="307975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9pPr>
          </a:lstStyle>
          <a:p>
            <a:pPr eaLnBrk="1" hangingPunct="1">
              <a:defRPr/>
            </a:pPr>
            <a:r>
              <a:rPr lang="en-US" altLang="zh-CN" sz="800" smtClean="0">
                <a:solidFill>
                  <a:srgbClr val="F62A4C"/>
                </a:solidFill>
              </a:rPr>
              <a:t>Institute of Computing Technology, Chinese Academy of Sciences</a:t>
            </a:r>
            <a:endParaRPr lang="zh-CN" altLang="en-US" sz="800" smtClean="0">
              <a:solidFill>
                <a:srgbClr val="F62A4C"/>
              </a:solidFill>
            </a:endParaRPr>
          </a:p>
        </p:txBody>
      </p:sp>
      <p:sp>
        <p:nvSpPr>
          <p:cNvPr id="1035" name="矩形 20"/>
          <p:cNvSpPr>
            <a:spLocks noChangeArrowheads="1"/>
          </p:cNvSpPr>
          <p:nvPr/>
        </p:nvSpPr>
        <p:spPr bwMode="auto">
          <a:xfrm>
            <a:off x="28575" y="3343275"/>
            <a:ext cx="414338" cy="3500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zh-CN" altLang="en-US" smtClean="0"/>
          </a:p>
        </p:txBody>
      </p:sp>
      <p:sp>
        <p:nvSpPr>
          <p:cNvPr id="12" name="矩形 11"/>
          <p:cNvSpPr/>
          <p:nvPr/>
        </p:nvSpPr>
        <p:spPr bwMode="invGray">
          <a:xfrm>
            <a:off x="0" y="992188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矩形 12"/>
          <p:cNvSpPr/>
          <p:nvPr/>
        </p:nvSpPr>
        <p:spPr bwMode="ltGray">
          <a:xfrm>
            <a:off x="0" y="-317500"/>
            <a:ext cx="9144000" cy="1265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35025" y="174625"/>
            <a:ext cx="76962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+mj-lt"/>
          <a:ea typeface="黑体" pitchFamily="49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  <a:ea typeface="黑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  <a:ea typeface="黑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  <a:ea typeface="黑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10000"/>
        </a:spcBef>
        <a:spcAft>
          <a:spcPct val="0"/>
        </a:spcAft>
        <a:buClr>
          <a:srgbClr val="FFC000"/>
        </a:buClr>
        <a:buSzPct val="75000"/>
        <a:buFont typeface="Wingdings" pitchFamily="2" charset="2"/>
        <a:buChar char="n"/>
        <a:defRPr lang="zh-CN" altLang="en-US" sz="3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10000"/>
        </a:spcBef>
        <a:spcAft>
          <a:spcPct val="0"/>
        </a:spcAft>
        <a:buClr>
          <a:srgbClr val="60B5CC"/>
        </a:buClr>
        <a:buSzPct val="80000"/>
        <a:buFont typeface="Wingdings" pitchFamily="2" charset="2"/>
        <a:buChar char="n"/>
        <a:defRPr lang="zh-CN" altLang="en-US" sz="3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10000"/>
        </a:spcBef>
        <a:spcAft>
          <a:spcPct val="0"/>
        </a:spcAft>
        <a:buClr>
          <a:srgbClr val="E66C7D"/>
        </a:buClr>
        <a:buSzPct val="65000"/>
        <a:buFont typeface="Wingdings" pitchFamily="2" charset="2"/>
        <a:buChar char="n"/>
        <a:defRPr lang="zh-CN" altLang="en-US" sz="3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10000"/>
        </a:spcBef>
        <a:spcAft>
          <a:spcPct val="0"/>
        </a:spcAft>
        <a:buClr>
          <a:srgbClr val="6BB76D"/>
        </a:buClr>
        <a:buSzPct val="70000"/>
        <a:buFont typeface="Wingdings" pitchFamily="2" charset="2"/>
        <a:buChar char="n"/>
        <a:defRPr lang="zh-CN" altLang="en-US" sz="3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1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lang="zh-CN" altLang="en-US" sz="3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"/>
          <p:cNvSpPr>
            <a:spLocks noChangeArrowheads="1"/>
          </p:cNvSpPr>
          <p:nvPr/>
        </p:nvSpPr>
        <p:spPr bwMode="auto">
          <a:xfrm>
            <a:off x="0" y="-158750"/>
            <a:ext cx="9144000" cy="2239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zh-CN" altLang="en-US" smtClean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43663"/>
            <a:ext cx="28956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219200"/>
            <a:ext cx="7859712" cy="52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</p:txBody>
      </p:sp>
      <p:sp>
        <p:nvSpPr>
          <p:cNvPr id="1034" name="Text Box 27"/>
          <p:cNvSpPr txBox="1">
            <a:spLocks noChangeArrowheads="1"/>
          </p:cNvSpPr>
          <p:nvPr/>
        </p:nvSpPr>
        <p:spPr bwMode="auto">
          <a:xfrm>
            <a:off x="106363" y="3441700"/>
            <a:ext cx="307975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9pPr>
          </a:lstStyle>
          <a:p>
            <a:pPr eaLnBrk="1" hangingPunct="1">
              <a:defRPr/>
            </a:pPr>
            <a:r>
              <a:rPr lang="en-US" altLang="zh-CN" sz="800" smtClean="0">
                <a:solidFill>
                  <a:srgbClr val="F62A4C"/>
                </a:solidFill>
              </a:rPr>
              <a:t>Institute of Computing Technology, Chinese Academy of Sciences</a:t>
            </a:r>
            <a:endParaRPr lang="zh-CN" altLang="en-US" sz="800" smtClean="0">
              <a:solidFill>
                <a:srgbClr val="F62A4C"/>
              </a:solidFill>
            </a:endParaRPr>
          </a:p>
        </p:txBody>
      </p:sp>
      <p:sp>
        <p:nvSpPr>
          <p:cNvPr id="1035" name="矩形 20"/>
          <p:cNvSpPr>
            <a:spLocks noChangeArrowheads="1"/>
          </p:cNvSpPr>
          <p:nvPr/>
        </p:nvSpPr>
        <p:spPr bwMode="auto">
          <a:xfrm>
            <a:off x="28575" y="3343275"/>
            <a:ext cx="414338" cy="3500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宋体" pitchFamily="2" charset="-122"/>
                <a:sym typeface="Symbol" pitchFamily="18" charset="2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zh-CN" altLang="en-US" smtClean="0"/>
          </a:p>
        </p:txBody>
      </p:sp>
      <p:sp>
        <p:nvSpPr>
          <p:cNvPr id="12" name="矩形 11"/>
          <p:cNvSpPr/>
          <p:nvPr/>
        </p:nvSpPr>
        <p:spPr bwMode="invGray">
          <a:xfrm>
            <a:off x="0" y="992188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矩形 12"/>
          <p:cNvSpPr/>
          <p:nvPr/>
        </p:nvSpPr>
        <p:spPr bwMode="ltGray">
          <a:xfrm>
            <a:off x="0" y="-317500"/>
            <a:ext cx="9144000" cy="12652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05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835025" y="174625"/>
            <a:ext cx="76962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+mj-lt"/>
          <a:ea typeface="黑体" pitchFamily="49" charset="-122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  <a:ea typeface="黑体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  <a:ea typeface="黑体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  <a:ea typeface="黑体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" charset="0"/>
          <a:ea typeface="黑体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宋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宋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宋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10000"/>
        </a:spcBef>
        <a:spcAft>
          <a:spcPct val="0"/>
        </a:spcAft>
        <a:buClr>
          <a:srgbClr val="FFC000"/>
        </a:buClr>
        <a:buSzPct val="75000"/>
        <a:buFont typeface="Wingdings" pitchFamily="2" charset="2"/>
        <a:buChar char="n"/>
        <a:defRPr lang="zh-CN" altLang="en-US" sz="3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10000"/>
        </a:spcBef>
        <a:spcAft>
          <a:spcPct val="0"/>
        </a:spcAft>
        <a:buClr>
          <a:srgbClr val="60B5CC"/>
        </a:buClr>
        <a:buSzPct val="80000"/>
        <a:buFont typeface="Wingdings" pitchFamily="2" charset="2"/>
        <a:buChar char="n"/>
        <a:defRPr lang="zh-CN" altLang="en-US" sz="3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10000"/>
        </a:spcBef>
        <a:spcAft>
          <a:spcPct val="0"/>
        </a:spcAft>
        <a:buClr>
          <a:srgbClr val="E66C7D"/>
        </a:buClr>
        <a:buSzPct val="65000"/>
        <a:buFont typeface="Wingdings" pitchFamily="2" charset="2"/>
        <a:buChar char="n"/>
        <a:defRPr lang="zh-CN" altLang="en-US" sz="3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10000"/>
        </a:spcBef>
        <a:spcAft>
          <a:spcPct val="0"/>
        </a:spcAft>
        <a:buClr>
          <a:srgbClr val="6BB76D"/>
        </a:buClr>
        <a:buSzPct val="70000"/>
        <a:buFont typeface="Wingdings" pitchFamily="2" charset="2"/>
        <a:buChar char="n"/>
        <a:defRPr lang="zh-CN" altLang="en-US" sz="32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1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lang="zh-CN" altLang="en-US" sz="3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anmeina@ict.ac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38.pn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27.png"/><Relationship Id="rId2" Type="http://schemas.openxmlformats.org/officeDocument/2006/relationships/tags" Target="../tags/tag26.xml"/><Relationship Id="rId16" Type="http://schemas.openxmlformats.org/officeDocument/2006/relationships/image" Target="../media/image41.png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26.png"/><Relationship Id="rId5" Type="http://schemas.openxmlformats.org/officeDocument/2006/relationships/tags" Target="../tags/tag29.xml"/><Relationship Id="rId15" Type="http://schemas.openxmlformats.org/officeDocument/2006/relationships/image" Target="../media/image40.png"/><Relationship Id="rId10" Type="http://schemas.openxmlformats.org/officeDocument/2006/relationships/image" Target="../media/image25.png"/><Relationship Id="rId4" Type="http://schemas.openxmlformats.org/officeDocument/2006/relationships/tags" Target="../tags/tag28.xml"/><Relationship Id="rId9" Type="http://schemas.openxmlformats.org/officeDocument/2006/relationships/notesSlide" Target="../notesSlides/notesSlide11.xml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13" Type="http://schemas.openxmlformats.org/officeDocument/2006/relationships/image" Target="../media/image39.png"/><Relationship Id="rId3" Type="http://schemas.openxmlformats.org/officeDocument/2006/relationships/tags" Target="../tags/tag34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27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26.png"/><Relationship Id="rId5" Type="http://schemas.openxmlformats.org/officeDocument/2006/relationships/tags" Target="../tags/tag36.xml"/><Relationship Id="rId10" Type="http://schemas.openxmlformats.org/officeDocument/2006/relationships/image" Target="../media/image25.png"/><Relationship Id="rId4" Type="http://schemas.openxmlformats.org/officeDocument/2006/relationships/tags" Target="../tags/tag35.xml"/><Relationship Id="rId9" Type="http://schemas.openxmlformats.org/officeDocument/2006/relationships/image" Target="../media/image38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42.png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42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43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46.pn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8.jpeg"/><Relationship Id="rId11" Type="http://schemas.openxmlformats.org/officeDocument/2006/relationships/image" Target="../media/image13.jpeg"/><Relationship Id="rId5" Type="http://schemas.openxmlformats.org/officeDocument/2006/relationships/image" Target="../media/image47.jpeg"/><Relationship Id="rId15" Type="http://schemas.openxmlformats.org/officeDocument/2006/relationships/image" Target="../media/image54.png"/><Relationship Id="rId10" Type="http://schemas.openxmlformats.org/officeDocument/2006/relationships/image" Target="../media/image51.jpeg"/><Relationship Id="rId4" Type="http://schemas.openxmlformats.org/officeDocument/2006/relationships/image" Target="../media/image46.jpeg"/><Relationship Id="rId9" Type="http://schemas.openxmlformats.org/officeDocument/2006/relationships/image" Target="../media/image14.jpeg"/><Relationship Id="rId1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13" Type="http://schemas.openxmlformats.org/officeDocument/2006/relationships/image" Target="../media/image52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8.jpeg"/><Relationship Id="rId12" Type="http://schemas.openxmlformats.org/officeDocument/2006/relationships/image" Target="../media/image13.jpeg"/><Relationship Id="rId17" Type="http://schemas.openxmlformats.org/officeDocument/2006/relationships/image" Target="../media/image55.png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54.png"/><Relationship Id="rId1" Type="http://schemas.openxmlformats.org/officeDocument/2006/relationships/tags" Target="../tags/tag44.xml"/><Relationship Id="rId6" Type="http://schemas.openxmlformats.org/officeDocument/2006/relationships/image" Target="../media/image47.jpeg"/><Relationship Id="rId11" Type="http://schemas.openxmlformats.org/officeDocument/2006/relationships/image" Target="../media/image51.jpeg"/><Relationship Id="rId5" Type="http://schemas.openxmlformats.org/officeDocument/2006/relationships/image" Target="../media/image46.jpeg"/><Relationship Id="rId15" Type="http://schemas.openxmlformats.org/officeDocument/2006/relationships/image" Target="../media/image53.png"/><Relationship Id="rId10" Type="http://schemas.openxmlformats.org/officeDocument/2006/relationships/image" Target="../media/image14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Relationship Id="rId1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13.jpeg"/><Relationship Id="rId18" Type="http://schemas.openxmlformats.org/officeDocument/2006/relationships/image" Target="../media/image55.png"/><Relationship Id="rId3" Type="http://schemas.openxmlformats.org/officeDocument/2006/relationships/slideLayout" Target="../slideLayouts/slideLayout34.xml"/><Relationship Id="rId7" Type="http://schemas.openxmlformats.org/officeDocument/2006/relationships/image" Target="../media/image47.jpeg"/><Relationship Id="rId12" Type="http://schemas.openxmlformats.org/officeDocument/2006/relationships/image" Target="../media/image51.jpeg"/><Relationship Id="rId17" Type="http://schemas.openxmlformats.org/officeDocument/2006/relationships/image" Target="../media/image54.png"/><Relationship Id="rId2" Type="http://schemas.openxmlformats.org/officeDocument/2006/relationships/tags" Target="../tags/tag46.xml"/><Relationship Id="rId16" Type="http://schemas.openxmlformats.org/officeDocument/2006/relationships/image" Target="../media/image53.png"/><Relationship Id="rId1" Type="http://schemas.openxmlformats.org/officeDocument/2006/relationships/tags" Target="../tags/tag45.xml"/><Relationship Id="rId6" Type="http://schemas.openxmlformats.org/officeDocument/2006/relationships/image" Target="../media/image46.jpeg"/><Relationship Id="rId11" Type="http://schemas.openxmlformats.org/officeDocument/2006/relationships/image" Target="../media/image14.jpeg"/><Relationship Id="rId5" Type="http://schemas.openxmlformats.org/officeDocument/2006/relationships/image" Target="../media/image45.jpeg"/><Relationship Id="rId15" Type="http://schemas.openxmlformats.org/officeDocument/2006/relationships/image" Target="../media/image46.png"/><Relationship Id="rId10" Type="http://schemas.openxmlformats.org/officeDocument/2006/relationships/image" Target="../media/image50.jpeg"/><Relationship Id="rId19" Type="http://schemas.openxmlformats.org/officeDocument/2006/relationships/image" Target="../media/image56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49.jpeg"/><Relationship Id="rId1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49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59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58.png"/><Relationship Id="rId5" Type="http://schemas.openxmlformats.org/officeDocument/2006/relationships/tags" Target="../tags/tag51.xml"/><Relationship Id="rId10" Type="http://schemas.openxmlformats.org/officeDocument/2006/relationships/image" Target="../media/image57.png"/><Relationship Id="rId4" Type="http://schemas.openxmlformats.org/officeDocument/2006/relationships/tags" Target="../tags/tag50.xml"/><Relationship Id="rId9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54.xml"/><Relationship Id="rId7" Type="http://schemas.openxmlformats.org/officeDocument/2006/relationships/notesSlide" Target="../notesSlides/notesSlide19.xml"/><Relationship Id="rId12" Type="http://schemas.openxmlformats.org/officeDocument/2006/relationships/image" Target="../media/image59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58.png"/><Relationship Id="rId5" Type="http://schemas.openxmlformats.org/officeDocument/2006/relationships/tags" Target="../tags/tag56.xml"/><Relationship Id="rId10" Type="http://schemas.openxmlformats.org/officeDocument/2006/relationships/image" Target="../media/image57.png"/><Relationship Id="rId4" Type="http://schemas.openxmlformats.org/officeDocument/2006/relationships/tags" Target="../tags/tag55.xml"/><Relationship Id="rId9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60.png"/><Relationship Id="rId5" Type="http://schemas.openxmlformats.org/officeDocument/2006/relationships/image" Target="../media/image55.png"/><Relationship Id="rId4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7" Type="http://schemas.openxmlformats.org/officeDocument/2006/relationships/image" Target="../media/image68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image" Target="../media/image72.png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tags" Target="../tags/tag63.xml"/><Relationship Id="rId16" Type="http://schemas.openxmlformats.org/officeDocument/2006/relationships/image" Target="../media/image75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image" Target="../media/image70.png"/><Relationship Id="rId5" Type="http://schemas.openxmlformats.org/officeDocument/2006/relationships/tags" Target="../tags/tag66.xml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tags" Target="../tags/tag65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32.jpeg"/><Relationship Id="rId18" Type="http://schemas.openxmlformats.org/officeDocument/2006/relationships/image" Target="../media/image81.png"/><Relationship Id="rId3" Type="http://schemas.openxmlformats.org/officeDocument/2006/relationships/tags" Target="../tags/tag72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31.jpeg"/><Relationship Id="rId17" Type="http://schemas.openxmlformats.org/officeDocument/2006/relationships/image" Target="../media/image35.png"/><Relationship Id="rId2" Type="http://schemas.openxmlformats.org/officeDocument/2006/relationships/tags" Target="../tags/tag71.xml"/><Relationship Id="rId16" Type="http://schemas.openxmlformats.org/officeDocument/2006/relationships/image" Target="../media/image34.png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80.png"/><Relationship Id="rId5" Type="http://schemas.openxmlformats.org/officeDocument/2006/relationships/tags" Target="../tags/tag74.xml"/><Relationship Id="rId15" Type="http://schemas.openxmlformats.org/officeDocument/2006/relationships/image" Target="../media/image33.png"/><Relationship Id="rId10" Type="http://schemas.openxmlformats.org/officeDocument/2006/relationships/image" Target="../media/image79.png"/><Relationship Id="rId19" Type="http://schemas.openxmlformats.org/officeDocument/2006/relationships/image" Target="../media/image82.png"/><Relationship Id="rId4" Type="http://schemas.openxmlformats.org/officeDocument/2006/relationships/tags" Target="../tags/tag73.xml"/><Relationship Id="rId9" Type="http://schemas.openxmlformats.org/officeDocument/2006/relationships/image" Target="../media/image78.png"/><Relationship Id="rId1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7" Type="http://schemas.openxmlformats.org/officeDocument/2006/relationships/image" Target="../media/image85.png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jpe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3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.xml"/><Relationship Id="rId7" Type="http://schemas.openxmlformats.org/officeDocument/2006/relationships/notesSlide" Target="../notesSlides/notesSlide4.xml"/><Relationship Id="rId12" Type="http://schemas.openxmlformats.org/officeDocument/2006/relationships/image" Target="../media/image2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22.png"/><Relationship Id="rId5" Type="http://schemas.openxmlformats.org/officeDocument/2006/relationships/tags" Target="../tags/tag5.xml"/><Relationship Id="rId10" Type="http://schemas.openxmlformats.org/officeDocument/2006/relationships/image" Target="../media/image21.png"/><Relationship Id="rId4" Type="http://schemas.openxmlformats.org/officeDocument/2006/relationships/tags" Target="../tags/tag4.xm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23.png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22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21.png"/><Relationship Id="rId5" Type="http://schemas.openxmlformats.org/officeDocument/2006/relationships/tags" Target="../tags/tag10.xml"/><Relationship Id="rId10" Type="http://schemas.openxmlformats.org/officeDocument/2006/relationships/image" Target="../media/image20.png"/><Relationship Id="rId4" Type="http://schemas.openxmlformats.org/officeDocument/2006/relationships/tags" Target="../tags/tag9.xml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jpeg"/><Relationship Id="rId18" Type="http://schemas.openxmlformats.org/officeDocument/2006/relationships/image" Target="../media/image35.png"/><Relationship Id="rId3" Type="http://schemas.openxmlformats.org/officeDocument/2006/relationships/tags" Target="../tags/tag14.xml"/><Relationship Id="rId7" Type="http://schemas.openxmlformats.org/officeDocument/2006/relationships/notesSlide" Target="../notesSlides/notesSlide7.xml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tags" Target="../tags/tag13.xml"/><Relationship Id="rId16" Type="http://schemas.openxmlformats.org/officeDocument/2006/relationships/image" Target="../media/image33.png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28.png"/><Relationship Id="rId5" Type="http://schemas.openxmlformats.org/officeDocument/2006/relationships/tags" Target="../tags/tag16.xml"/><Relationship Id="rId15" Type="http://schemas.openxmlformats.org/officeDocument/2006/relationships/image" Target="../media/image32.jpeg"/><Relationship Id="rId10" Type="http://schemas.openxmlformats.org/officeDocument/2006/relationships/image" Target="../media/image27.png"/><Relationship Id="rId4" Type="http://schemas.openxmlformats.org/officeDocument/2006/relationships/tags" Target="../tags/tag15.xml"/><Relationship Id="rId9" Type="http://schemas.openxmlformats.org/officeDocument/2006/relationships/image" Target="../media/image26.png"/><Relationship Id="rId1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33.png"/><Relationship Id="rId18" Type="http://schemas.openxmlformats.org/officeDocument/2006/relationships/image" Target="../media/image27.png"/><Relationship Id="rId3" Type="http://schemas.openxmlformats.org/officeDocument/2006/relationships/tags" Target="../tags/tag19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32.jpeg"/><Relationship Id="rId17" Type="http://schemas.openxmlformats.org/officeDocument/2006/relationships/image" Target="../media/image26.png"/><Relationship Id="rId2" Type="http://schemas.openxmlformats.org/officeDocument/2006/relationships/tags" Target="../tags/tag18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image" Target="../media/image31.jpeg"/><Relationship Id="rId5" Type="http://schemas.openxmlformats.org/officeDocument/2006/relationships/tags" Target="../tags/tag21.xml"/><Relationship Id="rId15" Type="http://schemas.openxmlformats.org/officeDocument/2006/relationships/image" Target="../media/image35.png"/><Relationship Id="rId10" Type="http://schemas.openxmlformats.org/officeDocument/2006/relationships/image" Target="../media/image30.jpeg"/><Relationship Id="rId19" Type="http://schemas.openxmlformats.org/officeDocument/2006/relationships/image" Target="../media/image28.png"/><Relationship Id="rId4" Type="http://schemas.openxmlformats.org/officeDocument/2006/relationships/tags" Target="../tags/tag20.xml"/><Relationship Id="rId9" Type="http://schemas.openxmlformats.org/officeDocument/2006/relationships/image" Target="../media/image36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080120" y="1435224"/>
            <a:ext cx="7956376" cy="2209800"/>
          </a:xfrm>
        </p:spPr>
        <p:txBody>
          <a:bodyPr/>
          <a:lstStyle/>
          <a:p>
            <a:pPr algn="ctr"/>
            <a:r>
              <a:rPr lang="en-US" altLang="zh-CN" sz="3200" dirty="0" smtClean="0"/>
              <a:t>Multi-View Discriminant Analysis</a:t>
            </a:r>
            <a:br>
              <a:rPr lang="en-US" altLang="zh-CN" sz="3200" dirty="0" smtClean="0"/>
            </a:br>
            <a:r>
              <a:rPr lang="zh-CN" altLang="en-US" sz="3200" dirty="0"/>
              <a:t>多视判别分析</a:t>
            </a: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zh-CN" altLang="en-US" dirty="0" smtClean="0"/>
              <a:t>阚美娜</a:t>
            </a:r>
            <a:endParaRPr lang="en-US" altLang="zh-CN" dirty="0" smtClean="0"/>
          </a:p>
          <a:p>
            <a:pPr algn="ctr">
              <a:lnSpc>
                <a:spcPct val="150000"/>
              </a:lnSpc>
            </a:pPr>
            <a:r>
              <a:rPr lang="zh-CN" altLang="en-US" dirty="0" smtClean="0"/>
              <a:t>中国科学院计算技术研究所</a:t>
            </a:r>
            <a:endParaRPr lang="en-US" altLang="zh-CN" dirty="0" smtClean="0"/>
          </a:p>
          <a:p>
            <a:pPr algn="ctr">
              <a:lnSpc>
                <a:spcPct val="150000"/>
              </a:lnSpc>
            </a:pPr>
            <a:r>
              <a:rPr lang="en-US" altLang="zh-CN" dirty="0" smtClean="0">
                <a:hlinkClick r:id="rId3"/>
              </a:rPr>
              <a:t>kanmeina@ict.ac.cn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14758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Unsupervised Methods</a:t>
            </a:r>
          </a:p>
          <a:p>
            <a:pPr lvl="1"/>
            <a:r>
              <a:rPr lang="en-US" altLang="zh-CN" sz="2400" dirty="0"/>
              <a:t>Canonical Correlation </a:t>
            </a:r>
            <a:r>
              <a:rPr lang="en-US" altLang="zh-CN" sz="2400" dirty="0" smtClean="0"/>
              <a:t>Analysis (CCA) </a:t>
            </a:r>
            <a:r>
              <a:rPr lang="en-US" altLang="zh-CN" sz="2400" baseline="30000" dirty="0"/>
              <a:t>[</a:t>
            </a:r>
            <a:r>
              <a:rPr lang="en-US" altLang="zh-CN" sz="2400" baseline="30000" dirty="0" err="1" smtClean="0"/>
              <a:t>Hotelling</a:t>
            </a:r>
            <a:r>
              <a:rPr lang="en-US" altLang="zh-CN" sz="2400" baseline="30000" dirty="0" smtClean="0"/>
              <a:t> 1936]</a:t>
            </a:r>
          </a:p>
          <a:p>
            <a:r>
              <a:rPr lang="en-US" altLang="zh-CN" dirty="0" smtClean="0"/>
              <a:t>Supervised Methods</a:t>
            </a:r>
          </a:p>
          <a:p>
            <a:pPr lvl="1"/>
            <a:r>
              <a:rPr lang="en-US" altLang="zh-CN" sz="2400" dirty="0"/>
              <a:t>Generalized </a:t>
            </a:r>
            <a:r>
              <a:rPr lang="en-US" altLang="zh-CN" sz="2400" dirty="0" err="1"/>
              <a:t>Multiview</a:t>
            </a:r>
            <a:r>
              <a:rPr lang="en-US" altLang="zh-CN" sz="2400" dirty="0"/>
              <a:t> Analysis (GMA) </a:t>
            </a:r>
            <a:r>
              <a:rPr lang="en-US" altLang="zh-CN" sz="2400" baseline="30000" dirty="0"/>
              <a:t>[Sharma 2012]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Existing Solutions</a:t>
            </a:r>
            <a:endParaRPr lang="zh-CN" altLang="en-US" dirty="0"/>
          </a:p>
        </p:txBody>
      </p:sp>
      <p:pic>
        <p:nvPicPr>
          <p:cNvPr id="26" name="图片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98" y="3429000"/>
            <a:ext cx="6076950" cy="87391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59632" y="352755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CCA: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59632" y="4615309"/>
            <a:ext cx="6494711" cy="973931"/>
            <a:chOff x="1331640" y="5263381"/>
            <a:chExt cx="6494711" cy="973931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9507" y="5263381"/>
              <a:ext cx="5226844" cy="973931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1331640" y="5365644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GMA: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387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Unsupervised Methods</a:t>
            </a:r>
          </a:p>
          <a:p>
            <a:pPr lvl="1"/>
            <a:r>
              <a:rPr lang="en-US" altLang="zh-CN" sz="2400" dirty="0"/>
              <a:t>Canonical Correlation </a:t>
            </a:r>
            <a:r>
              <a:rPr lang="en-US" altLang="zh-CN" sz="2400" dirty="0" smtClean="0"/>
              <a:t>Analysis (CCA) </a:t>
            </a:r>
            <a:r>
              <a:rPr lang="en-US" altLang="zh-CN" sz="2400" baseline="30000" dirty="0"/>
              <a:t>[</a:t>
            </a:r>
            <a:r>
              <a:rPr lang="en-US" altLang="zh-CN" sz="2400" baseline="30000" dirty="0" err="1" smtClean="0"/>
              <a:t>Hotelling</a:t>
            </a:r>
            <a:r>
              <a:rPr lang="en-US" altLang="zh-CN" sz="2400" baseline="30000" dirty="0" smtClean="0"/>
              <a:t> 1936]</a:t>
            </a:r>
          </a:p>
          <a:p>
            <a:r>
              <a:rPr lang="en-US" altLang="zh-CN" dirty="0" smtClean="0"/>
              <a:t>Supervised Methods</a:t>
            </a:r>
          </a:p>
          <a:p>
            <a:pPr lvl="1"/>
            <a:r>
              <a:rPr lang="en-US" altLang="zh-CN" sz="2400" dirty="0"/>
              <a:t>Generalized </a:t>
            </a:r>
            <a:r>
              <a:rPr lang="en-US" altLang="zh-CN" sz="2400" dirty="0" err="1"/>
              <a:t>Multiview</a:t>
            </a:r>
            <a:r>
              <a:rPr lang="en-US" altLang="zh-CN" sz="2400" dirty="0"/>
              <a:t> Analysis (GMA) </a:t>
            </a:r>
            <a:r>
              <a:rPr lang="en-US" altLang="zh-CN" sz="2400" baseline="30000" dirty="0"/>
              <a:t>[Sharma 2012]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Existing Solutions</a:t>
            </a:r>
            <a:endParaRPr lang="zh-CN" altLang="en-US" dirty="0"/>
          </a:p>
        </p:txBody>
      </p:sp>
      <p:grpSp>
        <p:nvGrpSpPr>
          <p:cNvPr id="9" name="组合 8"/>
          <p:cNvGrpSpPr/>
          <p:nvPr/>
        </p:nvGrpSpPr>
        <p:grpSpPr>
          <a:xfrm>
            <a:off x="952798" y="3353373"/>
            <a:ext cx="1487170" cy="2664296"/>
            <a:chOff x="302052" y="3464797"/>
            <a:chExt cx="1487170" cy="2664296"/>
          </a:xfrm>
        </p:grpSpPr>
        <p:pic>
          <p:nvPicPr>
            <p:cNvPr id="10" name="Picture 20" descr="\\10.107.0.107\mnkan\Incoming\CUHK Face Sketch FERET Database (CUFSF)\cropped_sketch\0003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52" y="4440595"/>
              <a:ext cx="58547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 descr="\\10.107.0.107\mnkan\Incoming\CUHK Face Sketch FERET Database (CUFSF)\cropped_sketch\0000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52" y="3464797"/>
              <a:ext cx="58547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9" descr="\\10.107.0.107\mnkan\Incoming\CUHK Face Sketch FERET Database (CUFSF)\cropped_sketch\00009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52" y="5397573"/>
              <a:ext cx="58547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 descr="\\10.107.0.107\mnkan\Incoming\CUHK Face Sketch FERET Database (CUFSF)\cropped_photo_bmp\00001fb010_930831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482" y="3464797"/>
              <a:ext cx="5842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2" descr="\\10.107.0.107\mnkan\Incoming\CUHK Face Sketch FERET Database (CUFSF)\cropped_photo_bmp\00009fb010_930831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752" y="5397573"/>
              <a:ext cx="58547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3" descr="\\10.107.0.107\mnkan\Incoming\CUHK Face Sketch FERET Database (CUFSF)\cropped_photo_bmp\00032fa010_930831.bm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482" y="4440595"/>
              <a:ext cx="5842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6" name="直接箭头连接符 12"/>
            <p:cNvCxnSpPr>
              <a:cxnSpLocks noChangeShapeType="1"/>
              <a:stCxn id="11" idx="3"/>
              <a:endCxn id="13" idx="1"/>
            </p:cNvCxnSpPr>
            <p:nvPr/>
          </p:nvCxnSpPr>
          <p:spPr bwMode="auto">
            <a:xfrm>
              <a:off x="887522" y="3830557"/>
              <a:ext cx="314960" cy="0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prstDash val="solid"/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直接箭头连接符 12"/>
            <p:cNvCxnSpPr>
              <a:cxnSpLocks noChangeShapeType="1"/>
              <a:stCxn id="10" idx="3"/>
              <a:endCxn id="15" idx="1"/>
            </p:cNvCxnSpPr>
            <p:nvPr/>
          </p:nvCxnSpPr>
          <p:spPr bwMode="auto">
            <a:xfrm>
              <a:off x="887522" y="4806355"/>
              <a:ext cx="314960" cy="0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prstDash val="solid"/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直接箭头连接符 12"/>
            <p:cNvCxnSpPr>
              <a:cxnSpLocks noChangeShapeType="1"/>
              <a:stCxn id="12" idx="3"/>
              <a:endCxn id="14" idx="1"/>
            </p:cNvCxnSpPr>
            <p:nvPr/>
          </p:nvCxnSpPr>
          <p:spPr bwMode="auto">
            <a:xfrm>
              <a:off x="887522" y="5763333"/>
              <a:ext cx="316230" cy="0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prstDash val="solid"/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2" name="TextBox 41"/>
          <p:cNvSpPr txBox="1"/>
          <p:nvPr/>
        </p:nvSpPr>
        <p:spPr>
          <a:xfrm>
            <a:off x="899592" y="630932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CCA, unsupervised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51920" y="6246513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CDFE, supervised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444208" y="6246513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GMA,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supervised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直接箭头连接符 12"/>
          <p:cNvCxnSpPr>
            <a:cxnSpLocks noChangeShapeType="1"/>
            <a:stCxn id="58" idx="2"/>
            <a:endCxn id="57" idx="0"/>
          </p:cNvCxnSpPr>
          <p:nvPr/>
        </p:nvCxnSpPr>
        <p:spPr bwMode="auto">
          <a:xfrm>
            <a:off x="7165682" y="4084893"/>
            <a:ext cx="0" cy="244278"/>
          </a:xfrm>
          <a:prstGeom prst="straightConnector1">
            <a:avLst/>
          </a:prstGeom>
          <a:noFill/>
          <a:ln w="34925" algn="ctr">
            <a:solidFill>
              <a:srgbClr val="0000CC"/>
            </a:solidFill>
            <a:round/>
            <a:headEnd type="non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6" name="组合 45"/>
          <p:cNvGrpSpPr/>
          <p:nvPr/>
        </p:nvGrpSpPr>
        <p:grpSpPr>
          <a:xfrm>
            <a:off x="3851920" y="3353373"/>
            <a:ext cx="1487170" cy="2664296"/>
            <a:chOff x="302052" y="3464797"/>
            <a:chExt cx="1487170" cy="2664296"/>
          </a:xfrm>
        </p:grpSpPr>
        <p:pic>
          <p:nvPicPr>
            <p:cNvPr id="47" name="Picture 20" descr="\\10.107.0.107\mnkan\Incoming\CUHK Face Sketch FERET Database (CUFSF)\cropped_sketch\0003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52" y="4440595"/>
              <a:ext cx="58547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9" descr="\\10.107.0.107\mnkan\Incoming\CUHK Face Sketch FERET Database (CUFSF)\cropped_sketch\0000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52" y="3464797"/>
              <a:ext cx="58547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19" descr="\\10.107.0.107\mnkan\Incoming\CUHK Face Sketch FERET Database (CUFSF)\cropped_sketch\00009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52" y="5397573"/>
              <a:ext cx="58547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21" descr="\\10.107.0.107\mnkan\Incoming\CUHK Face Sketch FERET Database (CUFSF)\cropped_photo_bmp\00001fb010_930831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482" y="3464797"/>
              <a:ext cx="5842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22" descr="\\10.107.0.107\mnkan\Incoming\CUHK Face Sketch FERET Database (CUFSF)\cropped_photo_bmp\00009fb010_930831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752" y="5397573"/>
              <a:ext cx="58547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23" descr="\\10.107.0.107\mnkan\Incoming\CUHK Face Sketch FERET Database (CUFSF)\cropped_photo_bmp\00032fa010_930831.bm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482" y="4440595"/>
              <a:ext cx="5842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3" name="直接箭头连接符 12"/>
            <p:cNvCxnSpPr>
              <a:cxnSpLocks noChangeShapeType="1"/>
              <a:stCxn id="48" idx="3"/>
              <a:endCxn id="50" idx="1"/>
            </p:cNvCxnSpPr>
            <p:nvPr/>
          </p:nvCxnSpPr>
          <p:spPr bwMode="auto">
            <a:xfrm>
              <a:off x="887522" y="3830557"/>
              <a:ext cx="314960" cy="0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prstDash val="solid"/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直接箭头连接符 12"/>
            <p:cNvCxnSpPr>
              <a:cxnSpLocks noChangeShapeType="1"/>
              <a:stCxn id="47" idx="3"/>
              <a:endCxn id="52" idx="1"/>
            </p:cNvCxnSpPr>
            <p:nvPr/>
          </p:nvCxnSpPr>
          <p:spPr bwMode="auto">
            <a:xfrm>
              <a:off x="887522" y="4806355"/>
              <a:ext cx="314960" cy="0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prstDash val="solid"/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直接箭头连接符 12"/>
            <p:cNvCxnSpPr>
              <a:cxnSpLocks noChangeShapeType="1"/>
              <a:stCxn id="49" idx="3"/>
              <a:endCxn id="51" idx="1"/>
            </p:cNvCxnSpPr>
            <p:nvPr/>
          </p:nvCxnSpPr>
          <p:spPr bwMode="auto">
            <a:xfrm>
              <a:off x="887522" y="5763333"/>
              <a:ext cx="316230" cy="0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prstDash val="solid"/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6" name="组合 55"/>
          <p:cNvGrpSpPr/>
          <p:nvPr/>
        </p:nvGrpSpPr>
        <p:grpSpPr>
          <a:xfrm>
            <a:off x="6872947" y="3353373"/>
            <a:ext cx="1487170" cy="2664296"/>
            <a:chOff x="302052" y="3464797"/>
            <a:chExt cx="1487170" cy="2664296"/>
          </a:xfrm>
        </p:grpSpPr>
        <p:pic>
          <p:nvPicPr>
            <p:cNvPr id="57" name="Picture 20" descr="\\10.107.0.107\mnkan\Incoming\CUHK Face Sketch FERET Database (CUFSF)\cropped_sketch\0003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52" y="4440595"/>
              <a:ext cx="58547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9" descr="\\10.107.0.107\mnkan\Incoming\CUHK Face Sketch FERET Database (CUFSF)\cropped_sketch\0000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52" y="3464797"/>
              <a:ext cx="58547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19" descr="\\10.107.0.107\mnkan\Incoming\CUHK Face Sketch FERET Database (CUFSF)\cropped_sketch\00009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52" y="5397573"/>
              <a:ext cx="58547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1" descr="\\10.107.0.107\mnkan\Incoming\CUHK Face Sketch FERET Database (CUFSF)\cropped_photo_bmp\00001fb010_930831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482" y="3464797"/>
              <a:ext cx="5842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22" descr="\\10.107.0.107\mnkan\Incoming\CUHK Face Sketch FERET Database (CUFSF)\cropped_photo_bmp\00009fb010_930831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752" y="5397573"/>
              <a:ext cx="58547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23" descr="\\10.107.0.107\mnkan\Incoming\CUHK Face Sketch FERET Database (CUFSF)\cropped_photo_bmp\00032fa010_930831.bm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482" y="4440595"/>
              <a:ext cx="5842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3" name="直接箭头连接符 12"/>
            <p:cNvCxnSpPr>
              <a:cxnSpLocks noChangeShapeType="1"/>
              <a:stCxn id="58" idx="3"/>
              <a:endCxn id="60" idx="1"/>
            </p:cNvCxnSpPr>
            <p:nvPr/>
          </p:nvCxnSpPr>
          <p:spPr bwMode="auto">
            <a:xfrm>
              <a:off x="887522" y="3830557"/>
              <a:ext cx="314960" cy="0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prstDash val="solid"/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直接箭头连接符 12"/>
            <p:cNvCxnSpPr>
              <a:cxnSpLocks noChangeShapeType="1"/>
              <a:stCxn id="57" idx="3"/>
              <a:endCxn id="62" idx="1"/>
            </p:cNvCxnSpPr>
            <p:nvPr/>
          </p:nvCxnSpPr>
          <p:spPr bwMode="auto">
            <a:xfrm>
              <a:off x="887522" y="4806355"/>
              <a:ext cx="314960" cy="0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prstDash val="solid"/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直接箭头连接符 12"/>
            <p:cNvCxnSpPr>
              <a:cxnSpLocks noChangeShapeType="1"/>
              <a:stCxn id="59" idx="3"/>
              <a:endCxn id="61" idx="1"/>
            </p:cNvCxnSpPr>
            <p:nvPr/>
          </p:nvCxnSpPr>
          <p:spPr bwMode="auto">
            <a:xfrm>
              <a:off x="887522" y="5763333"/>
              <a:ext cx="316230" cy="0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prstDash val="solid"/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68" name="直接箭头连接符 12"/>
          <p:cNvCxnSpPr>
            <a:cxnSpLocks noChangeShapeType="1"/>
            <a:stCxn id="57" idx="2"/>
            <a:endCxn id="59" idx="0"/>
          </p:cNvCxnSpPr>
          <p:nvPr/>
        </p:nvCxnSpPr>
        <p:spPr bwMode="auto">
          <a:xfrm>
            <a:off x="7165682" y="5060691"/>
            <a:ext cx="0" cy="225458"/>
          </a:xfrm>
          <a:prstGeom prst="straightConnector1">
            <a:avLst/>
          </a:prstGeom>
          <a:noFill/>
          <a:ln w="34925" algn="ctr">
            <a:solidFill>
              <a:srgbClr val="0000CC"/>
            </a:solidFill>
            <a:round/>
            <a:headEnd type="non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" name="直接箭头连接符 12"/>
          <p:cNvCxnSpPr>
            <a:cxnSpLocks noChangeShapeType="1"/>
            <a:stCxn id="60" idx="2"/>
            <a:endCxn id="62" idx="0"/>
          </p:cNvCxnSpPr>
          <p:nvPr/>
        </p:nvCxnSpPr>
        <p:spPr bwMode="auto">
          <a:xfrm>
            <a:off x="8065477" y="4084893"/>
            <a:ext cx="0" cy="244278"/>
          </a:xfrm>
          <a:prstGeom prst="straightConnector1">
            <a:avLst/>
          </a:prstGeom>
          <a:noFill/>
          <a:ln w="34925" algn="ctr">
            <a:solidFill>
              <a:srgbClr val="0000CC"/>
            </a:solidFill>
            <a:round/>
            <a:headEnd type="non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直接箭头连接符 12"/>
          <p:cNvCxnSpPr>
            <a:cxnSpLocks noChangeShapeType="1"/>
            <a:stCxn id="62" idx="2"/>
            <a:endCxn id="61" idx="0"/>
          </p:cNvCxnSpPr>
          <p:nvPr/>
        </p:nvCxnSpPr>
        <p:spPr bwMode="auto">
          <a:xfrm>
            <a:off x="8065477" y="5060691"/>
            <a:ext cx="1905" cy="225458"/>
          </a:xfrm>
          <a:prstGeom prst="straightConnector1">
            <a:avLst/>
          </a:prstGeom>
          <a:noFill/>
          <a:ln w="34925" algn="ctr">
            <a:solidFill>
              <a:srgbClr val="0000CC"/>
            </a:solidFill>
            <a:round/>
            <a:headEnd type="non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" name="直接箭头连接符 12"/>
          <p:cNvCxnSpPr>
            <a:cxnSpLocks noChangeShapeType="1"/>
            <a:stCxn id="48" idx="3"/>
            <a:endCxn id="52" idx="1"/>
          </p:cNvCxnSpPr>
          <p:nvPr/>
        </p:nvCxnSpPr>
        <p:spPr bwMode="auto">
          <a:xfrm>
            <a:off x="4437390" y="3719133"/>
            <a:ext cx="314960" cy="975798"/>
          </a:xfrm>
          <a:prstGeom prst="straightConnector1">
            <a:avLst/>
          </a:prstGeom>
          <a:noFill/>
          <a:ln w="34925" algn="ctr">
            <a:solidFill>
              <a:srgbClr val="0000CC"/>
            </a:solidFill>
            <a:round/>
            <a:headEnd type="non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0" name="直接箭头连接符 12"/>
          <p:cNvCxnSpPr>
            <a:cxnSpLocks noChangeShapeType="1"/>
            <a:stCxn id="50" idx="1"/>
            <a:endCxn id="47" idx="3"/>
          </p:cNvCxnSpPr>
          <p:nvPr/>
        </p:nvCxnSpPr>
        <p:spPr bwMode="auto">
          <a:xfrm flipH="1">
            <a:off x="4437390" y="3719133"/>
            <a:ext cx="314960" cy="975798"/>
          </a:xfrm>
          <a:prstGeom prst="straightConnector1">
            <a:avLst/>
          </a:prstGeom>
          <a:noFill/>
          <a:ln w="34925" algn="ctr">
            <a:solidFill>
              <a:srgbClr val="0000CC"/>
            </a:solidFill>
            <a:round/>
            <a:headEnd type="non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直接箭头连接符 12"/>
          <p:cNvCxnSpPr>
            <a:cxnSpLocks noChangeShapeType="1"/>
            <a:stCxn id="47" idx="3"/>
            <a:endCxn id="51" idx="1"/>
          </p:cNvCxnSpPr>
          <p:nvPr/>
        </p:nvCxnSpPr>
        <p:spPr bwMode="auto">
          <a:xfrm>
            <a:off x="4437390" y="4694931"/>
            <a:ext cx="316230" cy="956978"/>
          </a:xfrm>
          <a:prstGeom prst="straightConnector1">
            <a:avLst/>
          </a:prstGeom>
          <a:noFill/>
          <a:ln w="34925" algn="ctr">
            <a:solidFill>
              <a:srgbClr val="0000CC"/>
            </a:solidFill>
            <a:round/>
            <a:headEnd type="non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直接箭头连接符 12"/>
          <p:cNvCxnSpPr>
            <a:cxnSpLocks noChangeShapeType="1"/>
            <a:stCxn id="52" idx="1"/>
            <a:endCxn id="49" idx="3"/>
          </p:cNvCxnSpPr>
          <p:nvPr/>
        </p:nvCxnSpPr>
        <p:spPr bwMode="auto">
          <a:xfrm flipH="1">
            <a:off x="4437390" y="4694931"/>
            <a:ext cx="314960" cy="956978"/>
          </a:xfrm>
          <a:prstGeom prst="straightConnector1">
            <a:avLst/>
          </a:prstGeom>
          <a:noFill/>
          <a:ln w="34925" algn="ctr">
            <a:solidFill>
              <a:srgbClr val="0000CC"/>
            </a:solidFill>
            <a:round/>
            <a:headEnd type="non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4722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Multi-view Methods via pair-wise </a:t>
            </a:r>
            <a:r>
              <a:rPr lang="en-US" altLang="zh-CN" dirty="0" smtClean="0"/>
              <a:t>strategy</a:t>
            </a:r>
          </a:p>
          <a:p>
            <a:pPr lvl="1"/>
            <a:r>
              <a:rPr lang="en-US" altLang="zh-CN" dirty="0" smtClean="0"/>
              <a:t>Multiple common subspaces</a:t>
            </a:r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Existing Solutions</a:t>
            </a:r>
            <a:endParaRPr lang="zh-CN" altLang="en-US" dirty="0"/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49" y="2834476"/>
            <a:ext cx="371475" cy="26431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518" y="2830196"/>
            <a:ext cx="378619" cy="26431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358" y="4089448"/>
            <a:ext cx="840581" cy="342900"/>
          </a:xfrm>
          <a:prstGeom prst="rect">
            <a:avLst/>
          </a:prstGeom>
        </p:spPr>
      </p:pic>
      <p:sp>
        <p:nvSpPr>
          <p:cNvPr id="16" name="下箭头 15"/>
          <p:cNvSpPr/>
          <p:nvPr/>
        </p:nvSpPr>
        <p:spPr bwMode="auto">
          <a:xfrm>
            <a:off x="1865390" y="3565911"/>
            <a:ext cx="241200" cy="360000"/>
          </a:xfrm>
          <a:prstGeom prst="downArrow">
            <a:avLst/>
          </a:prstGeom>
          <a:ln>
            <a:headEnd type="none" w="med" len="med"/>
            <a:tailEnd type="none" w="med" len="med"/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b="1">
              <a:latin typeface="Arial" charset="0"/>
              <a:ea typeface="宋体" pitchFamily="2" charset="-122"/>
              <a:sym typeface="Symbol" pitchFamily="18" charset="2"/>
            </a:endParaRPr>
          </a:p>
        </p:txBody>
      </p:sp>
      <p:pic>
        <p:nvPicPr>
          <p:cNvPr id="36" name="图片 3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50" y="4089448"/>
            <a:ext cx="847725" cy="342900"/>
          </a:xfrm>
          <a:prstGeom prst="rect">
            <a:avLst/>
          </a:prstGeom>
        </p:spPr>
      </p:pic>
      <p:sp>
        <p:nvSpPr>
          <p:cNvPr id="17" name="下箭头 16"/>
          <p:cNvSpPr/>
          <p:nvPr/>
        </p:nvSpPr>
        <p:spPr bwMode="auto">
          <a:xfrm>
            <a:off x="4046617" y="3565911"/>
            <a:ext cx="241200" cy="360000"/>
          </a:xfrm>
          <a:prstGeom prst="downArrow">
            <a:avLst/>
          </a:prstGeom>
          <a:ln>
            <a:headEnd type="none" w="med" len="med"/>
            <a:tailEnd type="none" w="med" len="med"/>
          </a:ln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b="1">
              <a:latin typeface="Arial" charset="0"/>
              <a:ea typeface="宋体" pitchFamily="2" charset="-122"/>
              <a:sym typeface="Symbol" pitchFamily="18" charset="2"/>
            </a:endParaRPr>
          </a:p>
        </p:txBody>
      </p:sp>
      <p:pic>
        <p:nvPicPr>
          <p:cNvPr id="30" name="图片 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465" y="2830196"/>
            <a:ext cx="381000" cy="269081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526" y="4089448"/>
            <a:ext cx="847725" cy="342900"/>
          </a:xfrm>
          <a:prstGeom prst="rect">
            <a:avLst/>
          </a:prstGeom>
        </p:spPr>
      </p:pic>
      <p:sp>
        <p:nvSpPr>
          <p:cNvPr id="20" name="下箭头 19"/>
          <p:cNvSpPr/>
          <p:nvPr/>
        </p:nvSpPr>
        <p:spPr bwMode="auto">
          <a:xfrm>
            <a:off x="4513556" y="3565911"/>
            <a:ext cx="241200" cy="360000"/>
          </a:xfrm>
          <a:prstGeom prst="downArrow">
            <a:avLst/>
          </a:prstGeom>
          <a:ln>
            <a:headEnd type="none" w="med" len="med"/>
            <a:tailEnd type="none" w="med" len="med"/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b="1">
              <a:latin typeface="Arial" charset="0"/>
              <a:ea typeface="宋体" pitchFamily="2" charset="-122"/>
              <a:sym typeface="Symbol" pitchFamily="18" charset="2"/>
            </a:endParaRPr>
          </a:p>
        </p:txBody>
      </p:sp>
      <p:pic>
        <p:nvPicPr>
          <p:cNvPr id="34" name="图片 3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942" y="4089449"/>
            <a:ext cx="850106" cy="347663"/>
          </a:xfrm>
          <a:prstGeom prst="rect">
            <a:avLst/>
          </a:prstGeom>
        </p:spPr>
      </p:pic>
      <p:sp>
        <p:nvSpPr>
          <p:cNvPr id="21" name="下箭头 20"/>
          <p:cNvSpPr/>
          <p:nvPr/>
        </p:nvSpPr>
        <p:spPr bwMode="auto">
          <a:xfrm>
            <a:off x="7016710" y="3565911"/>
            <a:ext cx="241200" cy="360000"/>
          </a:xfrm>
          <a:prstGeom prst="downArrow">
            <a:avLst/>
          </a:prstGeom>
          <a:ln>
            <a:headEnd type="none" w="med" len="med"/>
            <a:tailEnd type="none" w="med" len="med"/>
          </a:ln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b="1">
              <a:latin typeface="Arial" charset="0"/>
              <a:ea typeface="宋体" pitchFamily="2" charset="-122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484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Multi-view </a:t>
            </a:r>
            <a:r>
              <a:rPr lang="en-US" altLang="zh-CN" dirty="0" smtClean="0"/>
              <a:t>Methods</a:t>
            </a:r>
          </a:p>
          <a:p>
            <a:pPr lvl="1"/>
            <a:r>
              <a:rPr lang="en-US" altLang="zh-CN" dirty="0" smtClean="0"/>
              <a:t>Single common subspace</a:t>
            </a:r>
            <a:endParaRPr lang="en-US" altLang="zh-CN" dirty="0" smtClean="0"/>
          </a:p>
          <a:p>
            <a:pPr lvl="1"/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Existing Solutions</a:t>
            </a:r>
            <a:endParaRPr lang="zh-CN" altLang="en-US" dirty="0"/>
          </a:p>
        </p:txBody>
      </p:sp>
      <p:pic>
        <p:nvPicPr>
          <p:cNvPr id="41" name="图片 4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40180"/>
            <a:ext cx="847725" cy="342900"/>
          </a:xfrm>
          <a:prstGeom prst="rect">
            <a:avLst/>
          </a:prstGeom>
        </p:spPr>
      </p:pic>
      <p:sp>
        <p:nvSpPr>
          <p:cNvPr id="42" name="下箭头 41"/>
          <p:cNvSpPr/>
          <p:nvPr/>
        </p:nvSpPr>
        <p:spPr bwMode="auto">
          <a:xfrm rot="19679725">
            <a:off x="4314429" y="3516643"/>
            <a:ext cx="241200" cy="360000"/>
          </a:xfrm>
          <a:prstGeom prst="downArrow">
            <a:avLst/>
          </a:prstGeom>
          <a:ln>
            <a:headEnd type="none" w="med" len="med"/>
            <a:tailEnd type="none" w="med" len="med"/>
          </a:ln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b="1">
              <a:latin typeface="Arial" charset="0"/>
              <a:ea typeface="宋体" pitchFamily="2" charset="-122"/>
              <a:sym typeface="Symbol" pitchFamily="18" charset="2"/>
            </a:endParaRPr>
          </a:p>
        </p:txBody>
      </p:sp>
      <p:pic>
        <p:nvPicPr>
          <p:cNvPr id="25" name="图片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149" y="2834476"/>
            <a:ext cx="371475" cy="264319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518" y="2830196"/>
            <a:ext cx="378619" cy="264319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358" y="4089448"/>
            <a:ext cx="840581" cy="342900"/>
          </a:xfrm>
          <a:prstGeom prst="rect">
            <a:avLst/>
          </a:prstGeom>
        </p:spPr>
      </p:pic>
      <p:sp>
        <p:nvSpPr>
          <p:cNvPr id="32" name="下箭头 31"/>
          <p:cNvSpPr/>
          <p:nvPr/>
        </p:nvSpPr>
        <p:spPr bwMode="auto">
          <a:xfrm>
            <a:off x="1865390" y="3565911"/>
            <a:ext cx="241200" cy="360000"/>
          </a:xfrm>
          <a:prstGeom prst="downArrow">
            <a:avLst/>
          </a:prstGeom>
          <a:ln>
            <a:headEnd type="none" w="med" len="med"/>
            <a:tailEnd type="none" w="med" len="med"/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b="1">
              <a:latin typeface="Arial" charset="0"/>
              <a:ea typeface="宋体" pitchFamily="2" charset="-122"/>
              <a:sym typeface="Symbol" pitchFamily="18" charset="2"/>
            </a:endParaRPr>
          </a:p>
        </p:txBody>
      </p:sp>
      <p:pic>
        <p:nvPicPr>
          <p:cNvPr id="45" name="图片 4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465" y="2830196"/>
            <a:ext cx="381000" cy="269081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942" y="4089449"/>
            <a:ext cx="850106" cy="347663"/>
          </a:xfrm>
          <a:prstGeom prst="rect">
            <a:avLst/>
          </a:prstGeom>
        </p:spPr>
      </p:pic>
      <p:sp>
        <p:nvSpPr>
          <p:cNvPr id="52" name="下箭头 51"/>
          <p:cNvSpPr/>
          <p:nvPr/>
        </p:nvSpPr>
        <p:spPr bwMode="auto">
          <a:xfrm>
            <a:off x="7016710" y="3565911"/>
            <a:ext cx="241200" cy="360000"/>
          </a:xfrm>
          <a:prstGeom prst="downArrow">
            <a:avLst/>
          </a:prstGeom>
          <a:ln>
            <a:headEnd type="none" w="med" len="med"/>
            <a:tailEnd type="none" w="med" len="med"/>
          </a:ln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b="1">
              <a:latin typeface="Arial" charset="0"/>
              <a:ea typeface="宋体" pitchFamily="2" charset="-122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6477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631" y="4430692"/>
            <a:ext cx="6303169" cy="11144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42" y="2488356"/>
            <a:ext cx="4967288" cy="881063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Multi-view Methods</a:t>
            </a:r>
          </a:p>
          <a:p>
            <a:pPr lvl="1"/>
            <a:r>
              <a:rPr lang="en-US" altLang="zh-CN" dirty="0"/>
              <a:t>Unsupervised: </a:t>
            </a:r>
            <a:r>
              <a:rPr lang="en-US" altLang="zh-CN" dirty="0" smtClean="0"/>
              <a:t>MCCA</a:t>
            </a:r>
            <a:r>
              <a:rPr lang="en-US" altLang="zh-CN" baseline="30000" dirty="0"/>
              <a:t>[Nielsen 2002</a:t>
            </a:r>
            <a:r>
              <a:rPr lang="en-US" altLang="zh-CN" baseline="30000" dirty="0" smtClean="0"/>
              <a:t>]</a:t>
            </a:r>
          </a:p>
          <a:p>
            <a:pPr lvl="1"/>
            <a:endParaRPr lang="en-US" altLang="zh-CN" baseline="30000" dirty="0"/>
          </a:p>
          <a:p>
            <a:pPr lvl="1"/>
            <a:endParaRPr lang="en-US" altLang="zh-CN" baseline="30000" dirty="0" smtClean="0"/>
          </a:p>
          <a:p>
            <a:pPr lvl="1"/>
            <a:endParaRPr lang="en-US" altLang="zh-CN" baseline="30000" dirty="0"/>
          </a:p>
          <a:p>
            <a:pPr lvl="1"/>
            <a:endParaRPr lang="en-US" altLang="zh-CN" baseline="30000" dirty="0" smtClean="0"/>
          </a:p>
          <a:p>
            <a:pPr lvl="1"/>
            <a:r>
              <a:rPr lang="en-US" altLang="zh-CN" dirty="0" smtClean="0"/>
              <a:t>Supervised</a:t>
            </a:r>
            <a:r>
              <a:rPr lang="en-US" altLang="zh-CN" dirty="0"/>
              <a:t>: </a:t>
            </a:r>
            <a:r>
              <a:rPr lang="en-US" altLang="zh-CN" dirty="0" smtClean="0"/>
              <a:t>GMA</a:t>
            </a:r>
            <a:r>
              <a:rPr lang="en-US" altLang="zh-CN" baseline="30000" dirty="0"/>
              <a:t>[Sharma 2012</a:t>
            </a:r>
            <a:r>
              <a:rPr lang="en-US" altLang="zh-CN" baseline="30000" dirty="0" smtClean="0"/>
              <a:t>]</a:t>
            </a:r>
            <a:endParaRPr lang="en-US" altLang="zh-CN" baseline="30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Existing Solutions</a:t>
            </a:r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344876" y="248835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MCCA: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98763" y="458374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GMA: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46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42" y="2488356"/>
            <a:ext cx="4967288" cy="881063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Multi-view Methods</a:t>
            </a:r>
          </a:p>
          <a:p>
            <a:pPr lvl="1"/>
            <a:r>
              <a:rPr lang="en-US" altLang="zh-CN" dirty="0"/>
              <a:t>Unsupervised: </a:t>
            </a:r>
            <a:r>
              <a:rPr lang="en-US" altLang="zh-CN" dirty="0" smtClean="0"/>
              <a:t>MCCA</a:t>
            </a:r>
            <a:r>
              <a:rPr lang="en-US" altLang="zh-CN" baseline="30000" dirty="0"/>
              <a:t>[Nielsen 2002</a:t>
            </a:r>
            <a:r>
              <a:rPr lang="en-US" altLang="zh-CN" baseline="30000" dirty="0" smtClean="0"/>
              <a:t>]</a:t>
            </a:r>
          </a:p>
          <a:p>
            <a:pPr lvl="1"/>
            <a:endParaRPr lang="en-US" altLang="zh-CN" baseline="30000" dirty="0"/>
          </a:p>
          <a:p>
            <a:pPr lvl="1"/>
            <a:endParaRPr lang="en-US" altLang="zh-CN" baseline="30000" dirty="0" smtClean="0"/>
          </a:p>
          <a:p>
            <a:pPr lvl="1"/>
            <a:endParaRPr lang="en-US" altLang="zh-CN" baseline="30000" dirty="0"/>
          </a:p>
          <a:p>
            <a:pPr lvl="1"/>
            <a:endParaRPr lang="en-US" altLang="zh-CN" baseline="30000" dirty="0" smtClean="0"/>
          </a:p>
          <a:p>
            <a:pPr lvl="1"/>
            <a:r>
              <a:rPr lang="en-US" altLang="zh-CN" dirty="0" smtClean="0"/>
              <a:t>Supervised</a:t>
            </a:r>
            <a:r>
              <a:rPr lang="en-US" altLang="zh-CN" dirty="0"/>
              <a:t>: </a:t>
            </a:r>
            <a:r>
              <a:rPr lang="en-US" altLang="zh-CN" dirty="0" smtClean="0"/>
              <a:t>GMA</a:t>
            </a:r>
            <a:r>
              <a:rPr lang="en-US" altLang="zh-CN" baseline="30000" dirty="0"/>
              <a:t>[Sharma 2012</a:t>
            </a:r>
            <a:r>
              <a:rPr lang="en-US" altLang="zh-CN" baseline="30000" dirty="0" smtClean="0"/>
              <a:t>]</a:t>
            </a:r>
            <a:endParaRPr lang="en-US" altLang="zh-CN" baseline="300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Existing Solutions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631" y="4430692"/>
            <a:ext cx="6303169" cy="111442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344876" y="2488356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MCCA: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98763" y="4583742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GMA: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803019" y="4430692"/>
            <a:ext cx="3584094" cy="1181595"/>
            <a:chOff x="3995936" y="4834855"/>
            <a:chExt cx="3584094" cy="1181595"/>
          </a:xfrm>
        </p:grpSpPr>
        <p:sp>
          <p:nvSpPr>
            <p:cNvPr id="8" name="椭圆 7"/>
            <p:cNvSpPr/>
            <p:nvPr/>
          </p:nvSpPr>
          <p:spPr bwMode="auto">
            <a:xfrm>
              <a:off x="3995936" y="4834855"/>
              <a:ext cx="720080" cy="557212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sym typeface="Symbol" pitchFamily="18" charset="2"/>
              </a:endParaRP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7143254" y="4893965"/>
              <a:ext cx="436776" cy="557212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sym typeface="Symbol" pitchFamily="18" charset="2"/>
              </a:endParaRPr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5076056" y="5459238"/>
              <a:ext cx="432048" cy="557212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zh-CN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sym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668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Limitations</a:t>
            </a:r>
          </a:p>
          <a:p>
            <a:pPr lvl="1"/>
            <a:r>
              <a:rPr lang="en-US" altLang="zh-CN" dirty="0"/>
              <a:t>Pair-wise strategy for multi-view</a:t>
            </a:r>
          </a:p>
          <a:p>
            <a:pPr lvl="2"/>
            <a:r>
              <a:rPr lang="en-US" altLang="zh-CN" dirty="0"/>
              <a:t>                 ,  many parameters, terms, </a:t>
            </a:r>
            <a:r>
              <a:rPr lang="en-US" altLang="zh-CN" dirty="0" err="1"/>
              <a:t>etc</a:t>
            </a:r>
            <a:endParaRPr lang="en-US" altLang="zh-CN" dirty="0"/>
          </a:p>
          <a:p>
            <a:pPr lvl="1"/>
            <a:r>
              <a:rPr lang="en-US" altLang="zh-CN" dirty="0"/>
              <a:t>Discriminancy only from intra-view or inter-view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Existing Solutions vs. Ours</a:t>
            </a:r>
            <a:endParaRPr lang="zh-CN" altLang="en-US" dirty="0"/>
          </a:p>
        </p:txBody>
      </p:sp>
      <p:grpSp>
        <p:nvGrpSpPr>
          <p:cNvPr id="32" name="组合 31"/>
          <p:cNvGrpSpPr>
            <a:grpSpLocks noChangeAspect="1"/>
          </p:cNvGrpSpPr>
          <p:nvPr/>
        </p:nvGrpSpPr>
        <p:grpSpPr>
          <a:xfrm>
            <a:off x="1259632" y="3284984"/>
            <a:ext cx="3914140" cy="3158490"/>
            <a:chOff x="723900" y="2243138"/>
            <a:chExt cx="4892675" cy="3948112"/>
          </a:xfrm>
        </p:grpSpPr>
        <p:sp>
          <p:nvSpPr>
            <p:cNvPr id="8" name="圆角矩形 7"/>
            <p:cNvSpPr/>
            <p:nvPr/>
          </p:nvSpPr>
          <p:spPr bwMode="auto">
            <a:xfrm>
              <a:off x="723900" y="2243138"/>
              <a:ext cx="4892675" cy="394811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9" name="Picture 20" descr="\\10.107.0.107\mnkan\Incoming\CUHK Face Sketch FERET Database (CUFSF)\cropped_sketch\0003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238" y="3687763"/>
              <a:ext cx="731837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\\10.107.0.107\mnkan\Incoming\CUHK Face Sketch FERET Database (CUFSF)\cropped_sketch\0000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238" y="2487613"/>
              <a:ext cx="731837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 descr="\\10.107.0.107\mnkan\Incoming\CUHK Face Sketch FERET Database (CUFSF)\cropped_sketch\00009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238" y="4995863"/>
              <a:ext cx="731837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1" descr="\\10.107.0.107\mnkan\Incoming\CUHK Face Sketch FERET Database (CUFSF)\cropped_photo_bmp\00001fb010_930831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9775" y="2487613"/>
              <a:ext cx="73025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2" descr="\\10.107.0.107\mnkan\Incoming\CUHK Face Sketch FERET Database (CUFSF)\cropped_photo_bmp\00009fb010_930831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363" y="4995863"/>
              <a:ext cx="731837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3" descr="\\10.107.0.107\mnkan\Incoming\CUHK Face Sketch FERET Database (CUFSF)\cropped_photo_bmp\00032fa010_930831.bm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9775" y="3687763"/>
              <a:ext cx="73025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直接箭头连接符 12"/>
            <p:cNvCxnSpPr>
              <a:cxnSpLocks noChangeShapeType="1"/>
              <a:stCxn id="10" idx="3"/>
            </p:cNvCxnSpPr>
            <p:nvPr/>
          </p:nvCxnSpPr>
          <p:spPr bwMode="auto">
            <a:xfrm>
              <a:off x="1616075" y="2944813"/>
              <a:ext cx="393700" cy="1222375"/>
            </a:xfrm>
            <a:prstGeom prst="straightConnector1">
              <a:avLst/>
            </a:prstGeom>
            <a:noFill/>
            <a:ln w="34925" algn="ctr">
              <a:solidFill>
                <a:srgbClr val="0000CC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直接箭头连接符 13"/>
            <p:cNvCxnSpPr>
              <a:cxnSpLocks noChangeShapeType="1"/>
              <a:stCxn id="9" idx="3"/>
            </p:cNvCxnSpPr>
            <p:nvPr/>
          </p:nvCxnSpPr>
          <p:spPr bwMode="auto">
            <a:xfrm>
              <a:off x="1616075" y="4144963"/>
              <a:ext cx="393700" cy="1308100"/>
            </a:xfrm>
            <a:prstGeom prst="straightConnector1">
              <a:avLst/>
            </a:prstGeom>
            <a:noFill/>
            <a:ln w="34925" algn="ctr">
              <a:solidFill>
                <a:srgbClr val="0000CC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直接箭头连接符 16"/>
            <p:cNvCxnSpPr>
              <a:cxnSpLocks noChangeShapeType="1"/>
              <a:stCxn id="11" idx="3"/>
              <a:endCxn id="12" idx="1"/>
            </p:cNvCxnSpPr>
            <p:nvPr/>
          </p:nvCxnSpPr>
          <p:spPr bwMode="auto">
            <a:xfrm flipV="1">
              <a:off x="1616075" y="2944813"/>
              <a:ext cx="393700" cy="2508250"/>
            </a:xfrm>
            <a:prstGeom prst="straightConnector1">
              <a:avLst/>
            </a:prstGeom>
            <a:noFill/>
            <a:ln w="34925" algn="ctr">
              <a:solidFill>
                <a:srgbClr val="0000CC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8" name="Picture 20" descr="\\10.107.0.107\mnkan\Incoming\CUHK Face Sketch FERET Database (CUFSF)\cropped_sketch\0003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2350" y="3709988"/>
              <a:ext cx="73025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9" descr="\\10.107.0.107\mnkan\Incoming\CUHK Face Sketch FERET Database (CUFSF)\cropped_sketch\0000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2350" y="2509838"/>
              <a:ext cx="73025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 descr="\\10.107.0.107\mnkan\Incoming\CUHK Face Sketch FERET Database (CUFSF)\cropped_sketch\00009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2350" y="5018088"/>
              <a:ext cx="73025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1" descr="\\10.107.0.107\mnkan\Incoming\CUHK Face Sketch FERET Database (CUFSF)\cropped_photo_bmp\00001fb010_930831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300" y="2509838"/>
              <a:ext cx="73183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2" descr="\\10.107.0.107\mnkan\Incoming\CUHK Face Sketch FERET Database (CUFSF)\cropped_photo_bmp\00009fb010_930831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9475" y="5018088"/>
              <a:ext cx="73183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3" descr="\\10.107.0.107\mnkan\Incoming\CUHK Face Sketch FERET Database (CUFSF)\cropped_photo_bmp\00032fa010_930831.bm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300" y="3709988"/>
              <a:ext cx="73183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直接箭头连接符 26"/>
            <p:cNvCxnSpPr>
              <a:stCxn id="19" idx="2"/>
              <a:endCxn id="18" idx="0"/>
            </p:cNvCxnSpPr>
            <p:nvPr/>
          </p:nvCxnSpPr>
          <p:spPr bwMode="auto">
            <a:xfrm>
              <a:off x="3927475" y="3424238"/>
              <a:ext cx="0" cy="285750"/>
            </a:xfrm>
            <a:prstGeom prst="straightConnector1">
              <a:avLst/>
            </a:prstGeom>
            <a:noFill/>
            <a:ln w="34925" algn="ctr">
              <a:solidFill>
                <a:srgbClr val="0000CC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直接箭头连接符 27"/>
            <p:cNvCxnSpPr>
              <a:stCxn id="18" idx="2"/>
              <a:endCxn id="20" idx="0"/>
            </p:cNvCxnSpPr>
            <p:nvPr/>
          </p:nvCxnSpPr>
          <p:spPr bwMode="auto">
            <a:xfrm>
              <a:off x="3927475" y="4624388"/>
              <a:ext cx="0" cy="393700"/>
            </a:xfrm>
            <a:prstGeom prst="straightConnector1">
              <a:avLst/>
            </a:prstGeom>
            <a:noFill/>
            <a:ln w="34925" algn="ctr">
              <a:solidFill>
                <a:srgbClr val="0000CC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直接箭头连接符 28"/>
            <p:cNvCxnSpPr>
              <a:stCxn id="21" idx="2"/>
              <a:endCxn id="23" idx="0"/>
            </p:cNvCxnSpPr>
            <p:nvPr/>
          </p:nvCxnSpPr>
          <p:spPr bwMode="auto">
            <a:xfrm>
              <a:off x="5053013" y="3424238"/>
              <a:ext cx="0" cy="285750"/>
            </a:xfrm>
            <a:prstGeom prst="straightConnector1">
              <a:avLst/>
            </a:prstGeom>
            <a:noFill/>
            <a:ln w="34925" algn="ctr">
              <a:solidFill>
                <a:srgbClr val="0000CC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直接箭头连接符 29"/>
            <p:cNvCxnSpPr>
              <a:stCxn id="23" idx="2"/>
              <a:endCxn id="22" idx="0"/>
            </p:cNvCxnSpPr>
            <p:nvPr/>
          </p:nvCxnSpPr>
          <p:spPr bwMode="auto">
            <a:xfrm>
              <a:off x="5053013" y="4624388"/>
              <a:ext cx="1587" cy="393700"/>
            </a:xfrm>
            <a:prstGeom prst="straightConnector1">
              <a:avLst/>
            </a:prstGeom>
            <a:noFill/>
            <a:ln w="34925" algn="ctr">
              <a:solidFill>
                <a:srgbClr val="0000CC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直接连接符 30"/>
            <p:cNvCxnSpPr>
              <a:endCxn id="8" idx="2"/>
            </p:cNvCxnSpPr>
            <p:nvPr/>
          </p:nvCxnSpPr>
          <p:spPr bwMode="auto">
            <a:xfrm>
              <a:off x="3170238" y="2243138"/>
              <a:ext cx="0" cy="3948112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" name="TextBox 3"/>
          <p:cNvSpPr txBox="1"/>
          <p:nvPr/>
        </p:nvSpPr>
        <p:spPr>
          <a:xfrm>
            <a:off x="2406223" y="6412686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CDFE &amp; GMA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直接箭头连接符 12"/>
          <p:cNvCxnSpPr>
            <a:cxnSpLocks noChangeShapeType="1"/>
            <a:stCxn id="10" idx="3"/>
            <a:endCxn id="12" idx="1"/>
          </p:cNvCxnSpPr>
          <p:nvPr/>
        </p:nvCxnSpPr>
        <p:spPr bwMode="auto">
          <a:xfrm>
            <a:off x="1973372" y="3846324"/>
            <a:ext cx="314960" cy="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prstDash val="solid"/>
            <a:round/>
            <a:headEnd type="non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直接箭头连接符 12"/>
          <p:cNvCxnSpPr>
            <a:cxnSpLocks noChangeShapeType="1"/>
            <a:stCxn id="9" idx="3"/>
            <a:endCxn id="14" idx="1"/>
          </p:cNvCxnSpPr>
          <p:nvPr/>
        </p:nvCxnSpPr>
        <p:spPr bwMode="auto">
          <a:xfrm>
            <a:off x="1973372" y="4806444"/>
            <a:ext cx="314960" cy="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prstDash val="solid"/>
            <a:round/>
            <a:headEnd type="non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直接箭头连接符 12"/>
          <p:cNvCxnSpPr>
            <a:cxnSpLocks noChangeShapeType="1"/>
            <a:stCxn id="11" idx="3"/>
            <a:endCxn id="13" idx="1"/>
          </p:cNvCxnSpPr>
          <p:nvPr/>
        </p:nvCxnSpPr>
        <p:spPr bwMode="auto">
          <a:xfrm>
            <a:off x="1973372" y="5852924"/>
            <a:ext cx="316230" cy="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prstDash val="solid"/>
            <a:round/>
            <a:headEnd type="non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直接箭头连接符 12"/>
          <p:cNvCxnSpPr>
            <a:cxnSpLocks noChangeShapeType="1"/>
            <a:endCxn id="21" idx="1"/>
          </p:cNvCxnSpPr>
          <p:nvPr/>
        </p:nvCxnSpPr>
        <p:spPr bwMode="auto">
          <a:xfrm>
            <a:off x="4114592" y="3864104"/>
            <a:ext cx="314960" cy="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prstDash val="solid"/>
            <a:round/>
            <a:headEnd type="non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直接箭头连接符 12"/>
          <p:cNvCxnSpPr>
            <a:cxnSpLocks noChangeShapeType="1"/>
            <a:stCxn id="18" idx="3"/>
            <a:endCxn id="23" idx="1"/>
          </p:cNvCxnSpPr>
          <p:nvPr/>
        </p:nvCxnSpPr>
        <p:spPr bwMode="auto">
          <a:xfrm>
            <a:off x="4114592" y="4824224"/>
            <a:ext cx="314960" cy="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prstDash val="solid"/>
            <a:round/>
            <a:headEnd type="non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直接箭头连接符 12"/>
          <p:cNvCxnSpPr>
            <a:cxnSpLocks noChangeShapeType="1"/>
            <a:stCxn id="20" idx="3"/>
            <a:endCxn id="22" idx="1"/>
          </p:cNvCxnSpPr>
          <p:nvPr/>
        </p:nvCxnSpPr>
        <p:spPr bwMode="auto">
          <a:xfrm>
            <a:off x="4114592" y="5870704"/>
            <a:ext cx="317500" cy="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prstDash val="solid"/>
            <a:round/>
            <a:headEnd type="non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6" name="图片 6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2420888"/>
            <a:ext cx="1012031" cy="34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Limitations</a:t>
            </a:r>
          </a:p>
          <a:p>
            <a:pPr lvl="1"/>
            <a:r>
              <a:rPr lang="en-US" altLang="zh-CN" dirty="0"/>
              <a:t>Pair-wise strategy for multi-view</a:t>
            </a:r>
          </a:p>
          <a:p>
            <a:pPr lvl="2"/>
            <a:r>
              <a:rPr lang="en-US" altLang="zh-CN" dirty="0"/>
              <a:t>                 ,  many parameters, terms, </a:t>
            </a:r>
            <a:r>
              <a:rPr lang="en-US" altLang="zh-CN" dirty="0" err="1"/>
              <a:t>etc</a:t>
            </a:r>
            <a:endParaRPr lang="en-US" altLang="zh-CN" dirty="0"/>
          </a:p>
          <a:p>
            <a:pPr lvl="1"/>
            <a:r>
              <a:rPr lang="en-US" altLang="zh-CN" dirty="0"/>
              <a:t>Discriminancy only from intra-view or inter-view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Existing Solutions vs. Ours</a:t>
            </a:r>
            <a:endParaRPr lang="zh-CN" altLang="en-US" dirty="0"/>
          </a:p>
        </p:txBody>
      </p:sp>
      <p:grpSp>
        <p:nvGrpSpPr>
          <p:cNvPr id="32" name="组合 31"/>
          <p:cNvGrpSpPr>
            <a:grpSpLocks noChangeAspect="1"/>
          </p:cNvGrpSpPr>
          <p:nvPr/>
        </p:nvGrpSpPr>
        <p:grpSpPr>
          <a:xfrm>
            <a:off x="1259632" y="3284984"/>
            <a:ext cx="3914140" cy="3158490"/>
            <a:chOff x="723900" y="2243138"/>
            <a:chExt cx="4892675" cy="3948112"/>
          </a:xfrm>
        </p:grpSpPr>
        <p:sp>
          <p:nvSpPr>
            <p:cNvPr id="8" name="圆角矩形 7"/>
            <p:cNvSpPr/>
            <p:nvPr/>
          </p:nvSpPr>
          <p:spPr bwMode="auto">
            <a:xfrm>
              <a:off x="723900" y="2243138"/>
              <a:ext cx="4892675" cy="394811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342900" indent="-342900" algn="ctr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itchFamily="2" charset="2"/>
                <a:buChar char="n"/>
                <a:defRPr/>
              </a:pPr>
              <a:endParaRPr lang="zh-CN" altLang="en-US">
                <a:solidFill>
                  <a:schemeClr val="tx1"/>
                </a:solidFill>
              </a:endParaRPr>
            </a:p>
          </p:txBody>
        </p:sp>
        <p:pic>
          <p:nvPicPr>
            <p:cNvPr id="9" name="Picture 20" descr="\\10.107.0.107\mnkan\Incoming\CUHK Face Sketch FERET Database (CUFSF)\cropped_sketch\0003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238" y="3687763"/>
              <a:ext cx="731837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\\10.107.0.107\mnkan\Incoming\CUHK Face Sketch FERET Database (CUFSF)\cropped_sketch\0000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238" y="2487613"/>
              <a:ext cx="731837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9" descr="\\10.107.0.107\mnkan\Incoming\CUHK Face Sketch FERET Database (CUFSF)\cropped_sketch\00009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238" y="4995863"/>
              <a:ext cx="731837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1" descr="\\10.107.0.107\mnkan\Incoming\CUHK Face Sketch FERET Database (CUFSF)\cropped_photo_bmp\00001fb010_930831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9775" y="2487613"/>
              <a:ext cx="73025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2" descr="\\10.107.0.107\mnkan\Incoming\CUHK Face Sketch FERET Database (CUFSF)\cropped_photo_bmp\00009fb010_930831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363" y="4995863"/>
              <a:ext cx="731837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3" descr="\\10.107.0.107\mnkan\Incoming\CUHK Face Sketch FERET Database (CUFSF)\cropped_photo_bmp\00032fa010_930831.bm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9775" y="3687763"/>
              <a:ext cx="73025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直接箭头连接符 12"/>
            <p:cNvCxnSpPr>
              <a:cxnSpLocks noChangeShapeType="1"/>
              <a:stCxn id="10" idx="3"/>
            </p:cNvCxnSpPr>
            <p:nvPr/>
          </p:nvCxnSpPr>
          <p:spPr bwMode="auto">
            <a:xfrm>
              <a:off x="1616075" y="2944813"/>
              <a:ext cx="393700" cy="1222375"/>
            </a:xfrm>
            <a:prstGeom prst="straightConnector1">
              <a:avLst/>
            </a:prstGeom>
            <a:noFill/>
            <a:ln w="34925" algn="ctr">
              <a:solidFill>
                <a:srgbClr val="0000CC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直接箭头连接符 13"/>
            <p:cNvCxnSpPr>
              <a:cxnSpLocks noChangeShapeType="1"/>
              <a:stCxn id="9" idx="3"/>
            </p:cNvCxnSpPr>
            <p:nvPr/>
          </p:nvCxnSpPr>
          <p:spPr bwMode="auto">
            <a:xfrm>
              <a:off x="1616075" y="4144963"/>
              <a:ext cx="393700" cy="1308100"/>
            </a:xfrm>
            <a:prstGeom prst="straightConnector1">
              <a:avLst/>
            </a:prstGeom>
            <a:noFill/>
            <a:ln w="34925" algn="ctr">
              <a:solidFill>
                <a:srgbClr val="0000CC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直接箭头连接符 16"/>
            <p:cNvCxnSpPr>
              <a:cxnSpLocks noChangeShapeType="1"/>
              <a:stCxn id="11" idx="3"/>
              <a:endCxn id="12" idx="1"/>
            </p:cNvCxnSpPr>
            <p:nvPr/>
          </p:nvCxnSpPr>
          <p:spPr bwMode="auto">
            <a:xfrm flipV="1">
              <a:off x="1616075" y="2944813"/>
              <a:ext cx="393700" cy="2508250"/>
            </a:xfrm>
            <a:prstGeom prst="straightConnector1">
              <a:avLst/>
            </a:prstGeom>
            <a:noFill/>
            <a:ln w="34925" algn="ctr">
              <a:solidFill>
                <a:srgbClr val="0000CC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8" name="Picture 20" descr="\\10.107.0.107\mnkan\Incoming\CUHK Face Sketch FERET Database (CUFSF)\cropped_sketch\0003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2350" y="3709988"/>
              <a:ext cx="73025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9" descr="\\10.107.0.107\mnkan\Incoming\CUHK Face Sketch FERET Database (CUFSF)\cropped_sketch\0000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2350" y="2509838"/>
              <a:ext cx="73025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9" descr="\\10.107.0.107\mnkan\Incoming\CUHK Face Sketch FERET Database (CUFSF)\cropped_sketch\00009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2350" y="5018088"/>
              <a:ext cx="73025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1" descr="\\10.107.0.107\mnkan\Incoming\CUHK Face Sketch FERET Database (CUFSF)\cropped_photo_bmp\00001fb010_930831.bmp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300" y="2509838"/>
              <a:ext cx="73183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2" descr="\\10.107.0.107\mnkan\Incoming\CUHK Face Sketch FERET Database (CUFSF)\cropped_photo_bmp\00009fb010_930831.bmp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9475" y="5018088"/>
              <a:ext cx="73183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3" descr="\\10.107.0.107\mnkan\Incoming\CUHK Face Sketch FERET Database (CUFSF)\cropped_photo_bmp\00032fa010_930831.bmp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6300" y="3709988"/>
              <a:ext cx="731838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7" name="直接箭头连接符 26"/>
            <p:cNvCxnSpPr>
              <a:stCxn id="19" idx="2"/>
              <a:endCxn id="18" idx="0"/>
            </p:cNvCxnSpPr>
            <p:nvPr/>
          </p:nvCxnSpPr>
          <p:spPr bwMode="auto">
            <a:xfrm>
              <a:off x="3927475" y="3424238"/>
              <a:ext cx="0" cy="285750"/>
            </a:xfrm>
            <a:prstGeom prst="straightConnector1">
              <a:avLst/>
            </a:prstGeom>
            <a:noFill/>
            <a:ln w="34925" algn="ctr">
              <a:solidFill>
                <a:srgbClr val="0000CC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直接箭头连接符 27"/>
            <p:cNvCxnSpPr>
              <a:stCxn id="18" idx="2"/>
              <a:endCxn id="20" idx="0"/>
            </p:cNvCxnSpPr>
            <p:nvPr/>
          </p:nvCxnSpPr>
          <p:spPr bwMode="auto">
            <a:xfrm>
              <a:off x="3927475" y="4624388"/>
              <a:ext cx="0" cy="393700"/>
            </a:xfrm>
            <a:prstGeom prst="straightConnector1">
              <a:avLst/>
            </a:prstGeom>
            <a:noFill/>
            <a:ln w="34925" algn="ctr">
              <a:solidFill>
                <a:srgbClr val="0000CC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直接箭头连接符 28"/>
            <p:cNvCxnSpPr>
              <a:stCxn id="21" idx="2"/>
              <a:endCxn id="23" idx="0"/>
            </p:cNvCxnSpPr>
            <p:nvPr/>
          </p:nvCxnSpPr>
          <p:spPr bwMode="auto">
            <a:xfrm>
              <a:off x="5053013" y="3424238"/>
              <a:ext cx="0" cy="285750"/>
            </a:xfrm>
            <a:prstGeom prst="straightConnector1">
              <a:avLst/>
            </a:prstGeom>
            <a:noFill/>
            <a:ln w="34925" algn="ctr">
              <a:solidFill>
                <a:srgbClr val="0000CC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直接箭头连接符 29"/>
            <p:cNvCxnSpPr>
              <a:stCxn id="23" idx="2"/>
              <a:endCxn id="22" idx="0"/>
            </p:cNvCxnSpPr>
            <p:nvPr/>
          </p:nvCxnSpPr>
          <p:spPr bwMode="auto">
            <a:xfrm>
              <a:off x="5053013" y="4624388"/>
              <a:ext cx="1587" cy="393700"/>
            </a:xfrm>
            <a:prstGeom prst="straightConnector1">
              <a:avLst/>
            </a:prstGeom>
            <a:noFill/>
            <a:ln w="34925" algn="ctr">
              <a:solidFill>
                <a:srgbClr val="0000CC"/>
              </a:solidFill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直接连接符 30"/>
            <p:cNvCxnSpPr>
              <a:endCxn id="8" idx="2"/>
            </p:cNvCxnSpPr>
            <p:nvPr/>
          </p:nvCxnSpPr>
          <p:spPr bwMode="auto">
            <a:xfrm>
              <a:off x="3170238" y="2243138"/>
              <a:ext cx="0" cy="3948112"/>
            </a:xfrm>
            <a:prstGeom prst="line">
              <a:avLst/>
            </a:prstGeom>
            <a:noFill/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" name="TextBox 3"/>
          <p:cNvSpPr txBox="1"/>
          <p:nvPr/>
        </p:nvSpPr>
        <p:spPr>
          <a:xfrm>
            <a:off x="2406223" y="6412686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CDFE &amp; GMA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5986582" y="3284984"/>
            <a:ext cx="2026920" cy="3497034"/>
            <a:chOff x="5986582" y="3284984"/>
            <a:chExt cx="2026920" cy="3497034"/>
          </a:xfrm>
        </p:grpSpPr>
        <p:grpSp>
          <p:nvGrpSpPr>
            <p:cNvPr id="54" name="组合 53"/>
            <p:cNvGrpSpPr>
              <a:grpSpLocks noChangeAspect="1"/>
            </p:cNvGrpSpPr>
            <p:nvPr/>
          </p:nvGrpSpPr>
          <p:grpSpPr>
            <a:xfrm>
              <a:off x="5986582" y="3284984"/>
              <a:ext cx="2026920" cy="3158490"/>
              <a:chOff x="6477000" y="2243138"/>
              <a:chExt cx="2533650" cy="3948112"/>
            </a:xfrm>
          </p:grpSpPr>
          <p:sp>
            <p:nvSpPr>
              <p:cNvPr id="36" name="圆角矩形 35"/>
              <p:cNvSpPr/>
              <p:nvPr/>
            </p:nvSpPr>
            <p:spPr bwMode="auto">
              <a:xfrm>
                <a:off x="6477000" y="2243138"/>
                <a:ext cx="2533650" cy="39481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342900" indent="-342900" algn="ctr">
                  <a:lnSpc>
                    <a:spcPct val="80000"/>
                  </a:lnSpc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itchFamily="2" charset="2"/>
                  <a:buChar char="n"/>
                  <a:defRPr/>
                </a:pPr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pic>
            <p:nvPicPr>
              <p:cNvPr id="37" name="Picture 20" descr="\\10.107.0.107\mnkan\Incoming\CUHK Face Sketch FERET Database (CUFSF)\cropped_sketch\0003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1325" y="3687763"/>
                <a:ext cx="731838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9" descr="\\10.107.0.107\mnkan\Incoming\CUHK Face Sketch FERET Database (CUFSF)\cropped_sketch\0000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1325" y="2487613"/>
                <a:ext cx="731838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19" descr="\\10.107.0.107\mnkan\Incoming\CUHK Face Sketch FERET Database (CUFSF)\cropped_sketch\00009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91325" y="4995863"/>
                <a:ext cx="731838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21" descr="\\10.107.0.107\mnkan\Incoming\CUHK Face Sketch FERET Database (CUFSF)\cropped_photo_bmp\00001fb010_930831.bmp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6863" y="2487613"/>
                <a:ext cx="73025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22" descr="\\10.107.0.107\mnkan\Incoming\CUHK Face Sketch FERET Database (CUFSF)\cropped_photo_bmp\00009fb010_930831.bmp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8450" y="4995863"/>
                <a:ext cx="731838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Picture 23" descr="\\10.107.0.107\mnkan\Incoming\CUHK Face Sketch FERET Database (CUFSF)\cropped_photo_bmp\00032fa010_930831.bmp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16863" y="3687763"/>
                <a:ext cx="730250" cy="91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43" name="直接箭头连接符 74"/>
              <p:cNvCxnSpPr>
                <a:cxnSpLocks noChangeShapeType="1"/>
                <a:stCxn id="38" idx="3"/>
                <a:endCxn id="40" idx="1"/>
              </p:cNvCxnSpPr>
              <p:nvPr/>
            </p:nvCxnSpPr>
            <p:spPr bwMode="auto">
              <a:xfrm>
                <a:off x="7523163" y="2944813"/>
                <a:ext cx="393700" cy="0"/>
              </a:xfrm>
              <a:prstGeom prst="straightConnector1">
                <a:avLst/>
              </a:prstGeom>
              <a:noFill/>
              <a:ln w="34925" algn="ctr">
                <a:solidFill>
                  <a:srgbClr val="0000CC"/>
                </a:solidFill>
                <a:round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4" name="直接箭头连接符 75"/>
              <p:cNvCxnSpPr>
                <a:cxnSpLocks noChangeShapeType="1"/>
                <a:stCxn id="37" idx="3"/>
                <a:endCxn id="42" idx="1"/>
              </p:cNvCxnSpPr>
              <p:nvPr/>
            </p:nvCxnSpPr>
            <p:spPr bwMode="auto">
              <a:xfrm>
                <a:off x="7523163" y="4144963"/>
                <a:ext cx="393700" cy="0"/>
              </a:xfrm>
              <a:prstGeom prst="straightConnector1">
                <a:avLst/>
              </a:prstGeom>
              <a:noFill/>
              <a:ln w="34925" algn="ctr">
                <a:solidFill>
                  <a:srgbClr val="0000CC"/>
                </a:solidFill>
                <a:round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直接箭头连接符 76"/>
              <p:cNvCxnSpPr>
                <a:cxnSpLocks noChangeShapeType="1"/>
                <a:stCxn id="39" idx="3"/>
              </p:cNvCxnSpPr>
              <p:nvPr/>
            </p:nvCxnSpPr>
            <p:spPr bwMode="auto">
              <a:xfrm>
                <a:off x="7523163" y="5453063"/>
                <a:ext cx="393700" cy="0"/>
              </a:xfrm>
              <a:prstGeom prst="straightConnector1">
                <a:avLst/>
              </a:prstGeom>
              <a:noFill/>
              <a:ln w="34925" algn="ctr">
                <a:solidFill>
                  <a:srgbClr val="0000CC"/>
                </a:solidFill>
                <a:round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直接箭头连接符 45"/>
              <p:cNvCxnSpPr>
                <a:stCxn id="38" idx="2"/>
                <a:endCxn id="37" idx="0"/>
              </p:cNvCxnSpPr>
              <p:nvPr/>
            </p:nvCxnSpPr>
            <p:spPr bwMode="auto">
              <a:xfrm>
                <a:off x="7156450" y="3402013"/>
                <a:ext cx="0" cy="285750"/>
              </a:xfrm>
              <a:prstGeom prst="straightConnector1">
                <a:avLst/>
              </a:prstGeom>
              <a:noFill/>
              <a:ln w="34925" algn="ctr">
                <a:solidFill>
                  <a:srgbClr val="0000CC"/>
                </a:solidFill>
                <a:round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7" name="直接箭头连接符 46"/>
              <p:cNvCxnSpPr>
                <a:stCxn id="37" idx="2"/>
                <a:endCxn id="39" idx="0"/>
              </p:cNvCxnSpPr>
              <p:nvPr/>
            </p:nvCxnSpPr>
            <p:spPr bwMode="auto">
              <a:xfrm>
                <a:off x="7156450" y="4602163"/>
                <a:ext cx="0" cy="393700"/>
              </a:xfrm>
              <a:prstGeom prst="straightConnector1">
                <a:avLst/>
              </a:prstGeom>
              <a:noFill/>
              <a:ln w="34925" algn="ctr">
                <a:solidFill>
                  <a:srgbClr val="0000CC"/>
                </a:solidFill>
                <a:round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8" name="直接箭头连接符 47"/>
              <p:cNvCxnSpPr>
                <a:stCxn id="40" idx="2"/>
                <a:endCxn id="42" idx="0"/>
              </p:cNvCxnSpPr>
              <p:nvPr/>
            </p:nvCxnSpPr>
            <p:spPr bwMode="auto">
              <a:xfrm>
                <a:off x="8281988" y="3402013"/>
                <a:ext cx="0" cy="285750"/>
              </a:xfrm>
              <a:prstGeom prst="straightConnector1">
                <a:avLst/>
              </a:prstGeom>
              <a:noFill/>
              <a:ln w="34925" algn="ctr">
                <a:solidFill>
                  <a:srgbClr val="0000CC"/>
                </a:solidFill>
                <a:round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9" name="直接箭头连接符 48"/>
              <p:cNvCxnSpPr>
                <a:stCxn id="42" idx="2"/>
                <a:endCxn id="41" idx="0"/>
              </p:cNvCxnSpPr>
              <p:nvPr/>
            </p:nvCxnSpPr>
            <p:spPr bwMode="auto">
              <a:xfrm>
                <a:off x="8281988" y="4602163"/>
                <a:ext cx="3175" cy="393700"/>
              </a:xfrm>
              <a:prstGeom prst="straightConnector1">
                <a:avLst/>
              </a:prstGeom>
              <a:noFill/>
              <a:ln w="34925" algn="ctr">
                <a:solidFill>
                  <a:srgbClr val="0000CC"/>
                </a:solidFill>
                <a:round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0" name="直接箭头连接符 84"/>
              <p:cNvCxnSpPr>
                <a:cxnSpLocks noChangeShapeType="1"/>
                <a:stCxn id="38" idx="3"/>
                <a:endCxn id="42" idx="1"/>
              </p:cNvCxnSpPr>
              <p:nvPr/>
            </p:nvCxnSpPr>
            <p:spPr bwMode="auto">
              <a:xfrm>
                <a:off x="7523163" y="2944813"/>
                <a:ext cx="393700" cy="1200150"/>
              </a:xfrm>
              <a:prstGeom prst="straightConnector1">
                <a:avLst/>
              </a:prstGeom>
              <a:noFill/>
              <a:ln w="34925" algn="ctr">
                <a:solidFill>
                  <a:srgbClr val="0000CC"/>
                </a:solidFill>
                <a:round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" name="直接箭头连接符 85"/>
              <p:cNvCxnSpPr>
                <a:cxnSpLocks noChangeShapeType="1"/>
                <a:stCxn id="40" idx="1"/>
                <a:endCxn id="37" idx="3"/>
              </p:cNvCxnSpPr>
              <p:nvPr/>
            </p:nvCxnSpPr>
            <p:spPr bwMode="auto">
              <a:xfrm flipH="1">
                <a:off x="7523163" y="2944813"/>
                <a:ext cx="393700" cy="1200150"/>
              </a:xfrm>
              <a:prstGeom prst="straightConnector1">
                <a:avLst/>
              </a:prstGeom>
              <a:noFill/>
              <a:ln w="34925" algn="ctr">
                <a:solidFill>
                  <a:srgbClr val="0000CC"/>
                </a:solidFill>
                <a:round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" name="直接箭头连接符 88"/>
              <p:cNvCxnSpPr>
                <a:cxnSpLocks noChangeShapeType="1"/>
                <a:stCxn id="37" idx="3"/>
                <a:endCxn id="41" idx="1"/>
              </p:cNvCxnSpPr>
              <p:nvPr/>
            </p:nvCxnSpPr>
            <p:spPr bwMode="auto">
              <a:xfrm>
                <a:off x="7523163" y="4144963"/>
                <a:ext cx="395287" cy="1308100"/>
              </a:xfrm>
              <a:prstGeom prst="straightConnector1">
                <a:avLst/>
              </a:prstGeom>
              <a:noFill/>
              <a:ln w="34925" algn="ctr">
                <a:solidFill>
                  <a:srgbClr val="0000CC"/>
                </a:solidFill>
                <a:round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3" name="直接箭头连接符 91"/>
              <p:cNvCxnSpPr>
                <a:cxnSpLocks noChangeShapeType="1"/>
                <a:stCxn id="39" idx="3"/>
                <a:endCxn id="42" idx="1"/>
              </p:cNvCxnSpPr>
              <p:nvPr/>
            </p:nvCxnSpPr>
            <p:spPr bwMode="auto">
              <a:xfrm flipV="1">
                <a:off x="7523163" y="4144963"/>
                <a:ext cx="393700" cy="1308100"/>
              </a:xfrm>
              <a:prstGeom prst="straightConnector1">
                <a:avLst/>
              </a:prstGeom>
              <a:noFill/>
              <a:ln w="34925" algn="ctr">
                <a:solidFill>
                  <a:srgbClr val="0000CC"/>
                </a:solidFill>
                <a:round/>
                <a:headEnd type="non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55" name="TextBox 54"/>
            <p:cNvSpPr txBox="1"/>
            <p:nvPr/>
          </p:nvSpPr>
          <p:spPr>
            <a:xfrm>
              <a:off x="6818813" y="6412686"/>
              <a:ext cx="6848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Ours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6" name="直接箭头连接符 12"/>
          <p:cNvCxnSpPr>
            <a:cxnSpLocks noChangeShapeType="1"/>
            <a:stCxn id="10" idx="3"/>
            <a:endCxn id="12" idx="1"/>
          </p:cNvCxnSpPr>
          <p:nvPr/>
        </p:nvCxnSpPr>
        <p:spPr bwMode="auto">
          <a:xfrm>
            <a:off x="1973372" y="3846324"/>
            <a:ext cx="314960" cy="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prstDash val="solid"/>
            <a:round/>
            <a:headEnd type="non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直接箭头连接符 12"/>
          <p:cNvCxnSpPr>
            <a:cxnSpLocks noChangeShapeType="1"/>
            <a:stCxn id="9" idx="3"/>
            <a:endCxn id="14" idx="1"/>
          </p:cNvCxnSpPr>
          <p:nvPr/>
        </p:nvCxnSpPr>
        <p:spPr bwMode="auto">
          <a:xfrm>
            <a:off x="1973372" y="4806444"/>
            <a:ext cx="314960" cy="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prstDash val="solid"/>
            <a:round/>
            <a:headEnd type="non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直接箭头连接符 12"/>
          <p:cNvCxnSpPr>
            <a:cxnSpLocks noChangeShapeType="1"/>
            <a:stCxn id="11" idx="3"/>
            <a:endCxn id="13" idx="1"/>
          </p:cNvCxnSpPr>
          <p:nvPr/>
        </p:nvCxnSpPr>
        <p:spPr bwMode="auto">
          <a:xfrm>
            <a:off x="1973372" y="5852924"/>
            <a:ext cx="316230" cy="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prstDash val="solid"/>
            <a:round/>
            <a:headEnd type="non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直接箭头连接符 12"/>
          <p:cNvCxnSpPr>
            <a:cxnSpLocks noChangeShapeType="1"/>
            <a:endCxn id="21" idx="1"/>
          </p:cNvCxnSpPr>
          <p:nvPr/>
        </p:nvCxnSpPr>
        <p:spPr bwMode="auto">
          <a:xfrm>
            <a:off x="4114592" y="3864104"/>
            <a:ext cx="314960" cy="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prstDash val="solid"/>
            <a:round/>
            <a:headEnd type="non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直接箭头连接符 12"/>
          <p:cNvCxnSpPr>
            <a:cxnSpLocks noChangeShapeType="1"/>
            <a:stCxn id="18" idx="3"/>
            <a:endCxn id="23" idx="1"/>
          </p:cNvCxnSpPr>
          <p:nvPr/>
        </p:nvCxnSpPr>
        <p:spPr bwMode="auto">
          <a:xfrm>
            <a:off x="4114592" y="4824224"/>
            <a:ext cx="314960" cy="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prstDash val="solid"/>
            <a:round/>
            <a:headEnd type="non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直接箭头连接符 12"/>
          <p:cNvCxnSpPr>
            <a:cxnSpLocks noChangeShapeType="1"/>
            <a:stCxn id="20" idx="3"/>
            <a:endCxn id="22" idx="1"/>
          </p:cNvCxnSpPr>
          <p:nvPr/>
        </p:nvCxnSpPr>
        <p:spPr bwMode="auto">
          <a:xfrm>
            <a:off x="4114592" y="5870704"/>
            <a:ext cx="317500" cy="0"/>
          </a:xfrm>
          <a:prstGeom prst="straightConnector1">
            <a:avLst/>
          </a:prstGeom>
          <a:noFill/>
          <a:ln w="50800" algn="ctr">
            <a:solidFill>
              <a:srgbClr val="FF0000"/>
            </a:solidFill>
            <a:prstDash val="solid"/>
            <a:round/>
            <a:headEnd type="none" w="lg" len="med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6" name="图片 6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2420888"/>
            <a:ext cx="1012031" cy="34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Multi-view Discriminant Analysis </a:t>
            </a:r>
            <a:r>
              <a:rPr lang="en-US" altLang="zh-CN" sz="2800" dirty="0"/>
              <a:t>(</a:t>
            </a:r>
            <a:r>
              <a:rPr lang="en-US" altLang="zh-CN" sz="2800" dirty="0" err="1"/>
              <a:t>MvDA</a:t>
            </a:r>
            <a:r>
              <a:rPr lang="en-US" altLang="zh-CN" sz="2800" dirty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 vert="horz">
            <a:normAutofit/>
          </a:bodyPr>
          <a:lstStyle/>
          <a:p>
            <a:r>
              <a:rPr lang="en-US" altLang="zh-CN" sz="2800" dirty="0" smtClean="0"/>
              <a:t>Basic Idea</a:t>
            </a:r>
            <a:endParaRPr lang="zh-CN" altLang="en-US" sz="2800" dirty="0"/>
          </a:p>
          <a:p>
            <a:pPr lvl="1">
              <a:lnSpc>
                <a:spcPct val="100000"/>
              </a:lnSpc>
            </a:pPr>
            <a:r>
              <a:rPr lang="en-US" altLang="zh-CN" sz="2400" dirty="0" smtClean="0"/>
              <a:t>Project all views into one common subspace</a:t>
            </a:r>
            <a:endParaRPr lang="zh-CN" altLang="en-US" sz="2400" dirty="0"/>
          </a:p>
          <a:p>
            <a:pPr lvl="1">
              <a:lnSpc>
                <a:spcPct val="100000"/>
              </a:lnSpc>
            </a:pPr>
            <a:r>
              <a:rPr lang="en-US" altLang="zh-CN" sz="2400" dirty="0"/>
              <a:t>Discriminancy from both intra-view &amp; </a:t>
            </a:r>
            <a:r>
              <a:rPr lang="en-US" altLang="zh-CN" sz="2400" dirty="0" smtClean="0"/>
              <a:t>inter-view</a:t>
            </a:r>
            <a:endParaRPr lang="zh-CN" altLang="en-US" sz="2400" dirty="0"/>
          </a:p>
        </p:txBody>
      </p:sp>
      <p:grpSp>
        <p:nvGrpSpPr>
          <p:cNvPr id="99" name="组合 98"/>
          <p:cNvGrpSpPr>
            <a:grpSpLocks noChangeAspect="1"/>
          </p:cNvGrpSpPr>
          <p:nvPr/>
        </p:nvGrpSpPr>
        <p:grpSpPr>
          <a:xfrm>
            <a:off x="3275856" y="3060414"/>
            <a:ext cx="5763333" cy="3442532"/>
            <a:chOff x="960249" y="1327536"/>
            <a:chExt cx="6403703" cy="3825035"/>
          </a:xfrm>
        </p:grpSpPr>
        <p:sp>
          <p:nvSpPr>
            <p:cNvPr id="100" name="AutoShape 3"/>
            <p:cNvSpPr>
              <a:spLocks noChangeArrowheads="1"/>
            </p:cNvSpPr>
            <p:nvPr/>
          </p:nvSpPr>
          <p:spPr bwMode="auto">
            <a:xfrm>
              <a:off x="960249" y="3642182"/>
              <a:ext cx="6403703" cy="1510389"/>
            </a:xfrm>
            <a:prstGeom prst="parallelogram">
              <a:avLst>
                <a:gd name="adj" fmla="val 87692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5828" tIns="32914" rIns="65828" bIns="329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101" name="组合 157"/>
            <p:cNvGrpSpPr/>
            <p:nvPr/>
          </p:nvGrpSpPr>
          <p:grpSpPr>
            <a:xfrm>
              <a:off x="1920147" y="4037878"/>
              <a:ext cx="479540" cy="312357"/>
              <a:chOff x="2621786" y="4560721"/>
              <a:chExt cx="487932" cy="318321"/>
            </a:xfrm>
          </p:grpSpPr>
          <p:sp>
            <p:nvSpPr>
              <p:cNvPr id="212" name="流程图: 联系 211"/>
              <p:cNvSpPr/>
              <p:nvPr/>
            </p:nvSpPr>
            <p:spPr>
              <a:xfrm>
                <a:off x="2621786" y="4735026"/>
                <a:ext cx="144016" cy="144016"/>
              </a:xfrm>
              <a:prstGeom prst="flowChartConnec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3" name="流程图: 联系 212"/>
              <p:cNvSpPr/>
              <p:nvPr/>
            </p:nvSpPr>
            <p:spPr>
              <a:xfrm>
                <a:off x="2799734" y="4560721"/>
                <a:ext cx="144016" cy="144016"/>
              </a:xfrm>
              <a:prstGeom prst="flowChartConnector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4" name="流程图: 联系 213"/>
              <p:cNvSpPr/>
              <p:nvPr/>
            </p:nvSpPr>
            <p:spPr>
              <a:xfrm>
                <a:off x="2965702" y="4727235"/>
                <a:ext cx="144016" cy="14401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2" name="组合 155"/>
            <p:cNvGrpSpPr/>
            <p:nvPr/>
          </p:nvGrpSpPr>
          <p:grpSpPr>
            <a:xfrm>
              <a:off x="5361864" y="4043406"/>
              <a:ext cx="550407" cy="306829"/>
              <a:chOff x="6051729" y="4584477"/>
              <a:chExt cx="560040" cy="312688"/>
            </a:xfrm>
          </p:grpSpPr>
          <p:sp>
            <p:nvSpPr>
              <p:cNvPr id="209" name="等腰三角形 208"/>
              <p:cNvSpPr/>
              <p:nvPr/>
            </p:nvSpPr>
            <p:spPr>
              <a:xfrm>
                <a:off x="6051729" y="4753149"/>
                <a:ext cx="216024" cy="144016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0" name="等腰三角形 209"/>
              <p:cNvSpPr/>
              <p:nvPr/>
            </p:nvSpPr>
            <p:spPr>
              <a:xfrm>
                <a:off x="6217821" y="4584477"/>
                <a:ext cx="216024" cy="144016"/>
              </a:xfrm>
              <a:prstGeom prst="triangle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1" name="等腰三角形 210"/>
              <p:cNvSpPr/>
              <p:nvPr/>
            </p:nvSpPr>
            <p:spPr>
              <a:xfrm>
                <a:off x="6395745" y="4741193"/>
                <a:ext cx="216024" cy="144016"/>
              </a:xfrm>
              <a:prstGeom prst="triangl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3" name="组合 156"/>
            <p:cNvGrpSpPr/>
            <p:nvPr/>
          </p:nvGrpSpPr>
          <p:grpSpPr>
            <a:xfrm>
              <a:off x="3606213" y="3956902"/>
              <a:ext cx="486326" cy="393333"/>
              <a:chOff x="4042678" y="4534345"/>
              <a:chExt cx="494837" cy="400843"/>
            </a:xfrm>
          </p:grpSpPr>
          <p:sp>
            <p:nvSpPr>
              <p:cNvPr id="206" name="流程图: 决策 30"/>
              <p:cNvSpPr/>
              <p:nvPr/>
            </p:nvSpPr>
            <p:spPr>
              <a:xfrm>
                <a:off x="4042678" y="4719164"/>
                <a:ext cx="216024" cy="216024"/>
              </a:xfrm>
              <a:prstGeom prst="flowChartDecision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7" name="流程图: 决策 206"/>
              <p:cNvSpPr/>
              <p:nvPr/>
            </p:nvSpPr>
            <p:spPr>
              <a:xfrm>
                <a:off x="4201056" y="4534345"/>
                <a:ext cx="216024" cy="216024"/>
              </a:xfrm>
              <a:prstGeom prst="flowChartDecision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8" name="流程图: 决策 207"/>
              <p:cNvSpPr/>
              <p:nvPr/>
            </p:nvSpPr>
            <p:spPr>
              <a:xfrm>
                <a:off x="4321491" y="4719164"/>
                <a:ext cx="216024" cy="216024"/>
              </a:xfrm>
              <a:prstGeom prst="flowChartDecision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04" name="TextBox 28"/>
            <p:cNvSpPr txBox="1"/>
            <p:nvPr/>
          </p:nvSpPr>
          <p:spPr>
            <a:xfrm>
              <a:off x="3062917" y="3616505"/>
              <a:ext cx="4147660" cy="415830"/>
            </a:xfrm>
            <a:prstGeom prst="rect">
              <a:avLst/>
            </a:prstGeom>
            <a:noFill/>
          </p:spPr>
          <p:txBody>
            <a:bodyPr wrap="square" lIns="65828" tIns="32914" rIns="65828" bIns="32914" rtlCol="0">
              <a:spAutoFit/>
            </a:bodyPr>
            <a:lstStyle/>
            <a:p>
              <a:r>
                <a:rPr lang="en-US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Discriminant Common Space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5" name="组合 118"/>
            <p:cNvGrpSpPr/>
            <p:nvPr/>
          </p:nvGrpSpPr>
          <p:grpSpPr>
            <a:xfrm>
              <a:off x="3539297" y="1327536"/>
              <a:ext cx="1498642" cy="908656"/>
              <a:chOff x="7487833" y="18041375"/>
              <a:chExt cx="4162894" cy="2527998"/>
            </a:xfrm>
          </p:grpSpPr>
          <p:sp>
            <p:nvSpPr>
              <p:cNvPr id="202" name="椭圆 201"/>
              <p:cNvSpPr/>
              <p:nvPr/>
            </p:nvSpPr>
            <p:spPr>
              <a:xfrm rot="5400000">
                <a:off x="8305281" y="17223927"/>
                <a:ext cx="2527998" cy="4162894"/>
              </a:xfrm>
              <a:prstGeom prst="ellipse">
                <a:avLst/>
              </a:prstGeom>
              <a:solidFill>
                <a:schemeClr val="tx2">
                  <a:alpha val="20000"/>
                </a:schemeClr>
              </a:solidFill>
              <a:ln w="25400">
                <a:solidFill>
                  <a:schemeClr val="tx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3" name="流程图: 联系 202"/>
              <p:cNvSpPr/>
              <p:nvPr/>
            </p:nvSpPr>
            <p:spPr>
              <a:xfrm>
                <a:off x="8770407" y="19946466"/>
                <a:ext cx="393164" cy="393164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4" name="流程图: 决策 47"/>
              <p:cNvSpPr/>
              <p:nvPr/>
            </p:nvSpPr>
            <p:spPr>
              <a:xfrm>
                <a:off x="9346471" y="19749885"/>
                <a:ext cx="589746" cy="589745"/>
              </a:xfrm>
              <a:prstGeom prst="flowChartDecision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5" name="等腰三角形 204"/>
              <p:cNvSpPr/>
              <p:nvPr/>
            </p:nvSpPr>
            <p:spPr>
              <a:xfrm>
                <a:off x="9980862" y="19946466"/>
                <a:ext cx="589745" cy="393164"/>
              </a:xfrm>
              <a:prstGeom prst="triangl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6" name="组合 115"/>
            <p:cNvGrpSpPr/>
            <p:nvPr/>
          </p:nvGrpSpPr>
          <p:grpSpPr>
            <a:xfrm>
              <a:off x="1564273" y="1327536"/>
              <a:ext cx="1498642" cy="908656"/>
              <a:chOff x="2124548" y="18002250"/>
              <a:chExt cx="4162894" cy="2527998"/>
            </a:xfrm>
          </p:grpSpPr>
          <p:sp>
            <p:nvSpPr>
              <p:cNvPr id="198" name="椭圆 197"/>
              <p:cNvSpPr/>
              <p:nvPr/>
            </p:nvSpPr>
            <p:spPr>
              <a:xfrm rot="5400000">
                <a:off x="2941996" y="17184802"/>
                <a:ext cx="2527998" cy="4162894"/>
              </a:xfrm>
              <a:prstGeom prst="ellipse">
                <a:avLst/>
              </a:prstGeom>
              <a:solidFill>
                <a:srgbClr val="00B050">
                  <a:alpha val="15000"/>
                </a:srgbClr>
              </a:solidFill>
              <a:ln w="25400">
                <a:solidFill>
                  <a:srgbClr val="00B05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9" name="流程图: 联系 43"/>
              <p:cNvSpPr/>
              <p:nvPr/>
            </p:nvSpPr>
            <p:spPr>
              <a:xfrm>
                <a:off x="3257102" y="19841334"/>
                <a:ext cx="393164" cy="393164"/>
              </a:xfrm>
              <a:prstGeom prst="flowChartConnector">
                <a:avLst/>
              </a:prstGeom>
              <a:solidFill>
                <a:srgbClr val="00B05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0" name="流程图: 决策 199"/>
              <p:cNvSpPr/>
              <p:nvPr/>
            </p:nvSpPr>
            <p:spPr>
              <a:xfrm>
                <a:off x="3905174" y="19644753"/>
                <a:ext cx="589746" cy="589745"/>
              </a:xfrm>
              <a:prstGeom prst="flowChartDecision">
                <a:avLst/>
              </a:prstGeom>
              <a:solidFill>
                <a:srgbClr val="00B05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1" name="等腰三角形 200"/>
              <p:cNvSpPr/>
              <p:nvPr/>
            </p:nvSpPr>
            <p:spPr>
              <a:xfrm>
                <a:off x="4625254" y="19841334"/>
                <a:ext cx="589745" cy="393164"/>
              </a:xfrm>
              <a:prstGeom prst="triangle">
                <a:avLst/>
              </a:prstGeom>
              <a:solidFill>
                <a:srgbClr val="00B05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7" name="组合 120"/>
            <p:cNvGrpSpPr/>
            <p:nvPr/>
          </p:nvGrpSpPr>
          <p:grpSpPr>
            <a:xfrm>
              <a:off x="5711934" y="1356192"/>
              <a:ext cx="1498642" cy="908656"/>
              <a:chOff x="12997756" y="17498194"/>
              <a:chExt cx="4162894" cy="2527998"/>
            </a:xfrm>
          </p:grpSpPr>
          <p:sp>
            <p:nvSpPr>
              <p:cNvPr id="194" name="椭圆 193"/>
              <p:cNvSpPr/>
              <p:nvPr/>
            </p:nvSpPr>
            <p:spPr>
              <a:xfrm rot="5400000">
                <a:off x="13815204" y="16680746"/>
                <a:ext cx="2527998" cy="4162894"/>
              </a:xfrm>
              <a:prstGeom prst="ellipse">
                <a:avLst/>
              </a:prstGeom>
              <a:solidFill>
                <a:srgbClr val="0000CC">
                  <a:alpha val="10980"/>
                </a:srgbClr>
              </a:solidFill>
              <a:ln w="25400">
                <a:solidFill>
                  <a:srgbClr val="0000C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5" name="流程图: 联系 194"/>
              <p:cNvSpPr/>
              <p:nvPr/>
            </p:nvSpPr>
            <p:spPr>
              <a:xfrm>
                <a:off x="14077876" y="19298394"/>
                <a:ext cx="393164" cy="393164"/>
              </a:xfrm>
              <a:prstGeom prst="flowChartConnector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6" name="流程图: 决策 195"/>
              <p:cNvSpPr/>
              <p:nvPr/>
            </p:nvSpPr>
            <p:spPr>
              <a:xfrm>
                <a:off x="14836708" y="19101813"/>
                <a:ext cx="589746" cy="589745"/>
              </a:xfrm>
              <a:prstGeom prst="flowChartDecision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7" name="等腰三角形 196"/>
              <p:cNvSpPr/>
              <p:nvPr/>
            </p:nvSpPr>
            <p:spPr>
              <a:xfrm>
                <a:off x="15662052" y="19298394"/>
                <a:ext cx="589745" cy="393164"/>
              </a:xfrm>
              <a:prstGeom prst="triangle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108" name="直接箭头连接符 107"/>
            <p:cNvCxnSpPr/>
            <p:nvPr/>
          </p:nvCxnSpPr>
          <p:spPr>
            <a:xfrm rot="16200000" flipH="1">
              <a:off x="1667828" y="2968295"/>
              <a:ext cx="1293974" cy="24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箭头连接符 108"/>
            <p:cNvCxnSpPr/>
            <p:nvPr/>
          </p:nvCxnSpPr>
          <p:spPr>
            <a:xfrm rot="16200000" flipH="1">
              <a:off x="3614487" y="2968296"/>
              <a:ext cx="1293974" cy="24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箭头连接符 109"/>
            <p:cNvCxnSpPr/>
            <p:nvPr/>
          </p:nvCxnSpPr>
          <p:spPr>
            <a:xfrm rot="16200000" flipH="1">
              <a:off x="5792009" y="2993973"/>
              <a:ext cx="1293974" cy="24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2464527" y="4227205"/>
              <a:ext cx="677963" cy="281914"/>
            </a:xfrm>
            <a:prstGeom prst="rect">
              <a:avLst/>
            </a:prstGeom>
            <a:noFill/>
          </p:spPr>
          <p:txBody>
            <a:bodyPr wrap="none" lIns="65828" tIns="32914" rIns="65828" bIns="32914" rtlCol="0">
              <a:spAutoFit/>
            </a:bodyPr>
            <a:lstStyle/>
            <a:p>
              <a:r>
                <a:rPr lang="en-US" altLang="zh-C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 1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990039" y="4227205"/>
              <a:ext cx="668345" cy="281914"/>
            </a:xfrm>
            <a:prstGeom prst="rect">
              <a:avLst/>
            </a:prstGeom>
            <a:noFill/>
          </p:spPr>
          <p:txBody>
            <a:bodyPr wrap="none" lIns="65828" tIns="32914" rIns="65828" bIns="32914" rtlCol="0">
              <a:spAutoFit/>
            </a:bodyPr>
            <a:lstStyle/>
            <a:p>
              <a:r>
                <a:rPr lang="en-US" altLang="zh-C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 </a:t>
              </a:r>
              <a:r>
                <a:rPr lang="en-US" altLang="zh-CN" sz="1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932040" y="4154435"/>
              <a:ext cx="640270" cy="312692"/>
            </a:xfrm>
            <a:prstGeom prst="rect">
              <a:avLst/>
            </a:prstGeom>
            <a:noFill/>
          </p:spPr>
          <p:txBody>
            <a:bodyPr wrap="square" lIns="65828" tIns="32914" rIns="65828" bIns="32914" rtlCol="0">
              <a:spAutoFit/>
            </a:bodyPr>
            <a:lstStyle/>
            <a:p>
              <a:r>
                <a:rPr lang="en-US" altLang="zh-CN" sz="1600" b="1" dirty="0" smtClean="0">
                  <a:latin typeface="Tahoma" pitchFamily="34" charset="0"/>
                  <a:cs typeface="Tahoma" pitchFamily="34" charset="0"/>
                </a:rPr>
                <a:t>. . .</a:t>
              </a:r>
              <a:endParaRPr lang="zh-CN" altLang="en-US" sz="16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097669" y="4227206"/>
              <a:ext cx="940270" cy="281914"/>
            </a:xfrm>
            <a:prstGeom prst="rect">
              <a:avLst/>
            </a:prstGeom>
            <a:noFill/>
          </p:spPr>
          <p:txBody>
            <a:bodyPr wrap="square" lIns="65828" tIns="32914" rIns="65828" bIns="32914" rtlCol="0">
              <a:spAutoFit/>
            </a:bodyPr>
            <a:lstStyle/>
            <a:p>
              <a:r>
                <a:rPr lang="en-US" altLang="zh-C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 2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5" name="组合 114"/>
            <p:cNvGrpSpPr/>
            <p:nvPr/>
          </p:nvGrpSpPr>
          <p:grpSpPr>
            <a:xfrm>
              <a:off x="3362524" y="4532537"/>
              <a:ext cx="1046219" cy="401141"/>
              <a:chOff x="8147376" y="26784140"/>
              <a:chExt cx="2906162" cy="1116026"/>
            </a:xfrm>
          </p:grpSpPr>
          <p:grpSp>
            <p:nvGrpSpPr>
              <p:cNvPr id="182" name="组合 181"/>
              <p:cNvGrpSpPr/>
              <p:nvPr/>
            </p:nvGrpSpPr>
            <p:grpSpPr>
              <a:xfrm>
                <a:off x="9109322" y="26784140"/>
                <a:ext cx="961946" cy="1116024"/>
                <a:chOff x="9109322" y="26784140"/>
                <a:chExt cx="961946" cy="1116024"/>
              </a:xfrm>
            </p:grpSpPr>
            <p:pic>
              <p:nvPicPr>
                <p:cNvPr id="191" name="图片 190" descr="037_02.bmp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339748" y="26784140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chemeClr val="tx2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92" name="图片 191" descr="037_02.bmp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224535" y="26870550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chemeClr val="tx2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93" name="图片 192" descr="037_02.bmp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9109322" y="26985763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chemeClr val="tx2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</p:grpSp>
          <p:grpSp>
            <p:nvGrpSpPr>
              <p:cNvPr id="183" name="组合 182"/>
              <p:cNvGrpSpPr/>
              <p:nvPr/>
            </p:nvGrpSpPr>
            <p:grpSpPr>
              <a:xfrm>
                <a:off x="10091592" y="26784142"/>
                <a:ext cx="961946" cy="1116024"/>
                <a:chOff x="10091592" y="26784142"/>
                <a:chExt cx="961946" cy="1116024"/>
              </a:xfrm>
            </p:grpSpPr>
            <p:pic>
              <p:nvPicPr>
                <p:cNvPr id="188" name="图片 187" descr="037_02.bmp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0322018" y="26784142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00CC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89" name="图片 188" descr="037_02.bmp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0206805" y="26870552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00CC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90" name="图片 189" descr="037_02.bmp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0091592" y="26985765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00CC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</p:grpSp>
          <p:grpSp>
            <p:nvGrpSpPr>
              <p:cNvPr id="184" name="组合 183"/>
              <p:cNvGrpSpPr/>
              <p:nvPr/>
            </p:nvGrpSpPr>
            <p:grpSpPr>
              <a:xfrm>
                <a:off x="8147376" y="26784142"/>
                <a:ext cx="961946" cy="1116024"/>
                <a:chOff x="8147376" y="26784142"/>
                <a:chExt cx="961946" cy="1116024"/>
              </a:xfrm>
            </p:grpSpPr>
            <p:pic>
              <p:nvPicPr>
                <p:cNvPr id="185" name="图片 184" descr="037_02.bmp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8377802" y="26784142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B050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86" name="图片 185" descr="037_02.bmp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8262589" y="26870552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B050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87" name="图片 186" descr="037_02.bmp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8147376" y="26985765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B050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</p:grpSp>
        </p:grpSp>
        <p:grpSp>
          <p:nvGrpSpPr>
            <p:cNvPr id="116" name="组合 115"/>
            <p:cNvGrpSpPr/>
            <p:nvPr/>
          </p:nvGrpSpPr>
          <p:grpSpPr>
            <a:xfrm>
              <a:off x="5108661" y="4532537"/>
              <a:ext cx="1046219" cy="401141"/>
              <a:chOff x="12997756" y="26784140"/>
              <a:chExt cx="2906162" cy="1116026"/>
            </a:xfrm>
          </p:grpSpPr>
          <p:grpSp>
            <p:nvGrpSpPr>
              <p:cNvPr id="170" name="组合 169"/>
              <p:cNvGrpSpPr/>
              <p:nvPr/>
            </p:nvGrpSpPr>
            <p:grpSpPr>
              <a:xfrm>
                <a:off x="13959702" y="26784140"/>
                <a:ext cx="961946" cy="1116024"/>
                <a:chOff x="13959702" y="26784140"/>
                <a:chExt cx="961946" cy="1116024"/>
              </a:xfrm>
            </p:grpSpPr>
            <p:pic>
              <p:nvPicPr>
                <p:cNvPr id="179" name="图片 178" descr="003_01.bmp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4190128" y="26784140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chemeClr val="tx2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80" name="图片 179" descr="003_01.bmp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4074915" y="26870550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chemeClr val="tx2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81" name="图片 180" descr="003_01.bmp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3959702" y="26985763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chemeClr val="tx2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</p:grpSp>
          <p:grpSp>
            <p:nvGrpSpPr>
              <p:cNvPr id="171" name="组合 170"/>
              <p:cNvGrpSpPr/>
              <p:nvPr/>
            </p:nvGrpSpPr>
            <p:grpSpPr>
              <a:xfrm>
                <a:off x="14941972" y="26784142"/>
                <a:ext cx="961946" cy="1116024"/>
                <a:chOff x="14941972" y="26784142"/>
                <a:chExt cx="961946" cy="1116024"/>
              </a:xfrm>
            </p:grpSpPr>
            <p:pic>
              <p:nvPicPr>
                <p:cNvPr id="176" name="图片 175" descr="003_01.bmp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15172398" y="26784142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00CC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77" name="图片 176" descr="003_01.bmp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15057185" y="26870552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00CC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78" name="图片 177" descr="003_01.bmp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14941972" y="26985765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00CC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</p:grpSp>
          <p:grpSp>
            <p:nvGrpSpPr>
              <p:cNvPr id="172" name="组合 171"/>
              <p:cNvGrpSpPr/>
              <p:nvPr/>
            </p:nvGrpSpPr>
            <p:grpSpPr>
              <a:xfrm>
                <a:off x="12997756" y="26784142"/>
                <a:ext cx="961946" cy="1116024"/>
                <a:chOff x="12997756" y="26784142"/>
                <a:chExt cx="961946" cy="1116024"/>
              </a:xfrm>
            </p:grpSpPr>
            <p:pic>
              <p:nvPicPr>
                <p:cNvPr id="173" name="图片 172" descr="003_01.bmp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3228182" y="26784142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B050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74" name="图片 173" descr="003_01.bmp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3112969" y="26870552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B050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75" name="图片 174" descr="003_01.bmp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2997756" y="26985765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B050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</p:grpSp>
        </p:grpSp>
        <p:grpSp>
          <p:nvGrpSpPr>
            <p:cNvPr id="117" name="组合 116"/>
            <p:cNvGrpSpPr/>
            <p:nvPr/>
          </p:nvGrpSpPr>
          <p:grpSpPr>
            <a:xfrm>
              <a:off x="1634995" y="4532537"/>
              <a:ext cx="1046219" cy="403762"/>
              <a:chOff x="3348684" y="26784140"/>
              <a:chExt cx="2906162" cy="1123316"/>
            </a:xfrm>
          </p:grpSpPr>
          <p:pic>
            <p:nvPicPr>
              <p:cNvPr id="160" name="图片 159" descr="112_01.bmp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541056" y="26784140"/>
                <a:ext cx="731520" cy="91440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" cap="sq">
                <a:solidFill>
                  <a:schemeClr val="tx2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isometricOffAxis2Lef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61" name="图片 160" descr="112_01.bmp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425843" y="26870550"/>
                <a:ext cx="731520" cy="91440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" cap="sq">
                <a:solidFill>
                  <a:schemeClr val="tx2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isometricOffAxis2Lef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62" name="图片 161" descr="112_01.bmp"/>
              <p:cNvPicPr>
                <a:picLocks noChangeAspect="1"/>
              </p:cNvPicPr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310630" y="26985763"/>
                <a:ext cx="731520" cy="91440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" cap="sq">
                <a:solidFill>
                  <a:schemeClr val="tx2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isometricOffAxis2Lef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63" name="图片 162" descr="112_01.bmp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523326" y="26784142"/>
                <a:ext cx="731520" cy="91440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" cap="sq">
                <a:solidFill>
                  <a:srgbClr val="0000CC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isometricOffAxis2Lef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64" name="图片 163" descr="112_01.bmp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408113" y="26870552"/>
                <a:ext cx="731520" cy="91440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" cap="sq">
                <a:solidFill>
                  <a:srgbClr val="0000CC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isometricOffAxis2Lef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65" name="图片 164" descr="112_01.bmp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292900" y="26985765"/>
                <a:ext cx="731520" cy="91440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" cap="sq">
                <a:solidFill>
                  <a:srgbClr val="0000CC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isometricOffAxis2Lef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grpSp>
            <p:nvGrpSpPr>
              <p:cNvPr id="166" name="组合 165"/>
              <p:cNvGrpSpPr/>
              <p:nvPr/>
            </p:nvGrpSpPr>
            <p:grpSpPr>
              <a:xfrm>
                <a:off x="3348684" y="26784142"/>
                <a:ext cx="961946" cy="1123314"/>
                <a:chOff x="3348684" y="26784142"/>
                <a:chExt cx="961946" cy="1123314"/>
              </a:xfrm>
            </p:grpSpPr>
            <p:pic>
              <p:nvPicPr>
                <p:cNvPr id="167" name="图片 166" descr="112_01.bmp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3579110" y="26784142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B050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68" name="图片 167" descr="112_01.bmp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3463897" y="26870552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B050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69" name="图片 168" descr="112_01.bmp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3348684" y="26993055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B050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</p:grpSp>
        </p:grpSp>
        <p:grpSp>
          <p:nvGrpSpPr>
            <p:cNvPr id="118" name="组合 117"/>
            <p:cNvGrpSpPr/>
            <p:nvPr/>
          </p:nvGrpSpPr>
          <p:grpSpPr>
            <a:xfrm>
              <a:off x="3725445" y="1493947"/>
              <a:ext cx="1072141" cy="401141"/>
              <a:chOff x="18902412" y="22866896"/>
              <a:chExt cx="2978170" cy="1116024"/>
            </a:xfrm>
          </p:grpSpPr>
          <p:grpSp>
            <p:nvGrpSpPr>
              <p:cNvPr id="148" name="组合 160"/>
              <p:cNvGrpSpPr>
                <a:grpSpLocks noChangeAspect="1"/>
              </p:cNvGrpSpPr>
              <p:nvPr/>
            </p:nvGrpSpPr>
            <p:grpSpPr>
              <a:xfrm>
                <a:off x="19874518" y="22866896"/>
                <a:ext cx="961946" cy="1116024"/>
                <a:chOff x="13141772" y="20922680"/>
                <a:chExt cx="2404864" cy="2790057"/>
              </a:xfrm>
              <a:scene3d>
                <a:camera prst="isometricOffAxis2Left"/>
                <a:lightRig rig="threePt" dir="t"/>
              </a:scene3d>
            </p:grpSpPr>
            <p:pic>
              <p:nvPicPr>
                <p:cNvPr id="157" name="图片 156" descr="037_02.bmp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3717836" y="20922680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58" name="图片 157" descr="037_02.bmp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3429804" y="21138704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59" name="图片 158" descr="037_02.bmp"/>
                <p:cNvPicPr>
                  <a:picLocks noChangeAspect="1"/>
                </p:cNvPicPr>
                <p:nvPr/>
              </p:nvPicPr>
              <p:blipFill>
                <a:blip r:embed="rId3" cstate="print"/>
                <a:stretch>
                  <a:fillRect/>
                </a:stretch>
              </p:blipFill>
              <p:spPr>
                <a:xfrm>
                  <a:off x="13141772" y="21426737"/>
                  <a:ext cx="1828800" cy="2286000"/>
                </a:xfrm>
                <a:prstGeom prst="rect">
                  <a:avLst/>
                </a:prstGeom>
              </p:spPr>
            </p:pic>
          </p:grpSp>
          <p:grpSp>
            <p:nvGrpSpPr>
              <p:cNvPr id="149" name="组合 159"/>
              <p:cNvGrpSpPr>
                <a:grpSpLocks noChangeAspect="1"/>
              </p:cNvGrpSpPr>
              <p:nvPr/>
            </p:nvGrpSpPr>
            <p:grpSpPr>
              <a:xfrm>
                <a:off x="18902412" y="22866896"/>
                <a:ext cx="961946" cy="1116024"/>
                <a:chOff x="8533260" y="20922680"/>
                <a:chExt cx="2404864" cy="2790057"/>
              </a:xfrm>
              <a:scene3d>
                <a:camera prst="isometricOffAxis2Left"/>
                <a:lightRig rig="threePt" dir="t"/>
              </a:scene3d>
            </p:grpSpPr>
            <p:pic>
              <p:nvPicPr>
                <p:cNvPr id="154" name="图片 153" descr="112_01.bmp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9109324" y="20922680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55" name="图片 154" descr="112_01.bmp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8821292" y="21138704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56" name="图片 155" descr="112_01.bmp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8533260" y="21426737"/>
                  <a:ext cx="1828800" cy="2286000"/>
                </a:xfrm>
                <a:prstGeom prst="rect">
                  <a:avLst/>
                </a:prstGeom>
              </p:spPr>
            </p:pic>
          </p:grpSp>
          <p:grpSp>
            <p:nvGrpSpPr>
              <p:cNvPr id="150" name="组合 158"/>
              <p:cNvGrpSpPr>
                <a:grpSpLocks noChangeAspect="1"/>
              </p:cNvGrpSpPr>
              <p:nvPr/>
            </p:nvGrpSpPr>
            <p:grpSpPr>
              <a:xfrm>
                <a:off x="20918636" y="22866896"/>
                <a:ext cx="961946" cy="1116024"/>
                <a:chOff x="3204668" y="20922680"/>
                <a:chExt cx="2404864" cy="2790057"/>
              </a:xfrm>
              <a:scene3d>
                <a:camera prst="isometricOffAxis2Left"/>
                <a:lightRig rig="threePt" dir="t"/>
              </a:scene3d>
            </p:grpSpPr>
            <p:pic>
              <p:nvPicPr>
                <p:cNvPr id="151" name="图片 68" descr="003_01.bmp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3780732" y="20922680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52" name="图片 151" descr="003_01.bmp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3492700" y="21138704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53" name="图片 152" descr="003_01.bmp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3204668" y="21426737"/>
                  <a:ext cx="1828800" cy="2286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9" name="组合 118"/>
            <p:cNvGrpSpPr/>
            <p:nvPr/>
          </p:nvGrpSpPr>
          <p:grpSpPr>
            <a:xfrm>
              <a:off x="5928890" y="1493947"/>
              <a:ext cx="1072141" cy="401141"/>
              <a:chOff x="18902412" y="24307056"/>
              <a:chExt cx="2978170" cy="1116026"/>
            </a:xfrm>
          </p:grpSpPr>
          <p:grpSp>
            <p:nvGrpSpPr>
              <p:cNvPr id="136" name="组合 163"/>
              <p:cNvGrpSpPr>
                <a:grpSpLocks noChangeAspect="1"/>
              </p:cNvGrpSpPr>
              <p:nvPr/>
            </p:nvGrpSpPr>
            <p:grpSpPr>
              <a:xfrm>
                <a:off x="19874518" y="24307056"/>
                <a:ext cx="961946" cy="1116026"/>
                <a:chOff x="13141772" y="25675206"/>
                <a:chExt cx="2404864" cy="2790060"/>
              </a:xfrm>
              <a:scene3d>
                <a:camera prst="isometricOffAxis2Left"/>
                <a:lightRig rig="threePt" dir="t"/>
              </a:scene3d>
            </p:grpSpPr>
            <p:pic>
              <p:nvPicPr>
                <p:cNvPr id="145" name="图片 144" descr="037_02.bmp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3717836" y="25675206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46" name="图片 145" descr="037_02.bmp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3429804" y="25891229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47" name="图片 146" descr="037_02.bmp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3141772" y="26179266"/>
                  <a:ext cx="1828800" cy="2286000"/>
                </a:xfrm>
                <a:prstGeom prst="rect">
                  <a:avLst/>
                </a:prstGeom>
              </p:spPr>
            </p:pic>
          </p:grpSp>
          <p:grpSp>
            <p:nvGrpSpPr>
              <p:cNvPr id="137" name="组合 162"/>
              <p:cNvGrpSpPr>
                <a:grpSpLocks noChangeAspect="1"/>
              </p:cNvGrpSpPr>
              <p:nvPr/>
            </p:nvGrpSpPr>
            <p:grpSpPr>
              <a:xfrm>
                <a:off x="18902412" y="24307056"/>
                <a:ext cx="961946" cy="1116026"/>
                <a:chOff x="8533260" y="25675206"/>
                <a:chExt cx="2404864" cy="2790060"/>
              </a:xfrm>
              <a:scene3d>
                <a:camera prst="isometricOffAxis2Left"/>
                <a:lightRig rig="threePt" dir="t"/>
              </a:scene3d>
            </p:grpSpPr>
            <p:pic>
              <p:nvPicPr>
                <p:cNvPr id="142" name="图片 141" descr="112_01.bmp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9109324" y="25675206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43" name="图片 142" descr="112_01.bmp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8821292" y="25891229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44" name="图片 143" descr="112_01.bmp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8533260" y="26179266"/>
                  <a:ext cx="1828800" cy="2286000"/>
                </a:xfrm>
                <a:prstGeom prst="rect">
                  <a:avLst/>
                </a:prstGeom>
              </p:spPr>
            </p:pic>
          </p:grpSp>
          <p:grpSp>
            <p:nvGrpSpPr>
              <p:cNvPr id="138" name="组合 161"/>
              <p:cNvGrpSpPr>
                <a:grpSpLocks noChangeAspect="1"/>
              </p:cNvGrpSpPr>
              <p:nvPr/>
            </p:nvGrpSpPr>
            <p:grpSpPr>
              <a:xfrm>
                <a:off x="20918636" y="24307056"/>
                <a:ext cx="961946" cy="1116026"/>
                <a:chOff x="3204668" y="25675206"/>
                <a:chExt cx="2404864" cy="2790060"/>
              </a:xfrm>
              <a:scene3d>
                <a:camera prst="isometricOffAxis2Left"/>
                <a:lightRig rig="threePt" dir="t"/>
              </a:scene3d>
            </p:grpSpPr>
            <p:pic>
              <p:nvPicPr>
                <p:cNvPr id="139" name="图片 138" descr="003_01.bmp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3780732" y="25675206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40" name="图片 139" descr="003_01.bmp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3492700" y="25891229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41" name="图片 140" descr="003_01.bmp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3204668" y="26179266"/>
                  <a:ext cx="1828800" cy="2286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0" name="组合 119"/>
            <p:cNvGrpSpPr/>
            <p:nvPr/>
          </p:nvGrpSpPr>
          <p:grpSpPr>
            <a:xfrm>
              <a:off x="1764610" y="1468065"/>
              <a:ext cx="1072141" cy="401141"/>
              <a:chOff x="18902412" y="25783220"/>
              <a:chExt cx="2978170" cy="1116026"/>
            </a:xfrm>
          </p:grpSpPr>
          <p:grpSp>
            <p:nvGrpSpPr>
              <p:cNvPr id="6" name="组合 264"/>
              <p:cNvGrpSpPr/>
              <p:nvPr/>
            </p:nvGrpSpPr>
            <p:grpSpPr>
              <a:xfrm>
                <a:off x="19874530" y="25783222"/>
                <a:ext cx="961947" cy="1116024"/>
                <a:chOff x="18902408" y="22650893"/>
                <a:chExt cx="1923892" cy="2232047"/>
              </a:xfrm>
              <a:scene3d>
                <a:camera prst="isometricOffAxis2Left"/>
                <a:lightRig rig="threePt" dir="t"/>
              </a:scene3d>
            </p:grpSpPr>
            <p:pic>
              <p:nvPicPr>
                <p:cNvPr id="133" name="图片 132" descr="037_02.bmp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19363259" y="22650893"/>
                  <a:ext cx="1463041" cy="1828802"/>
                </a:xfrm>
                <a:prstGeom prst="rect">
                  <a:avLst/>
                </a:prstGeom>
              </p:spPr>
            </p:pic>
            <p:pic>
              <p:nvPicPr>
                <p:cNvPr id="134" name="图片 133" descr="037_02.bmp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19132834" y="22823712"/>
                  <a:ext cx="1463041" cy="1828802"/>
                </a:xfrm>
                <a:prstGeom prst="rect">
                  <a:avLst/>
                </a:prstGeom>
              </p:spPr>
            </p:pic>
            <p:pic>
              <p:nvPicPr>
                <p:cNvPr id="135" name="图片 134" descr="037_02.bmp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18902408" y="23054138"/>
                  <a:ext cx="1463041" cy="1828802"/>
                </a:xfrm>
                <a:prstGeom prst="rect">
                  <a:avLst/>
                </a:prstGeom>
              </p:spPr>
            </p:pic>
          </p:grpSp>
          <p:grpSp>
            <p:nvGrpSpPr>
              <p:cNvPr id="125" name="组合 165"/>
              <p:cNvGrpSpPr>
                <a:grpSpLocks noChangeAspect="1"/>
              </p:cNvGrpSpPr>
              <p:nvPr/>
            </p:nvGrpSpPr>
            <p:grpSpPr>
              <a:xfrm>
                <a:off x="18902412" y="25783222"/>
                <a:ext cx="961946" cy="1116026"/>
                <a:chOff x="8533260" y="29563638"/>
                <a:chExt cx="2404864" cy="2790060"/>
              </a:xfrm>
              <a:scene3d>
                <a:camera prst="isometricOffAxis2Left"/>
                <a:lightRig rig="threePt" dir="t"/>
              </a:scene3d>
            </p:grpSpPr>
            <p:pic>
              <p:nvPicPr>
                <p:cNvPr id="130" name="图片 129" descr="112_01.bmp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9109324" y="29563638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31" name="图片 130" descr="112_01.bmp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8821292" y="29779663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32" name="图片 131" descr="112_01.bmp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8533260" y="30067698"/>
                  <a:ext cx="1828800" cy="2286000"/>
                </a:xfrm>
                <a:prstGeom prst="rect">
                  <a:avLst/>
                </a:prstGeom>
              </p:spPr>
            </p:pic>
          </p:grpSp>
          <p:grpSp>
            <p:nvGrpSpPr>
              <p:cNvPr id="126" name="组合 166"/>
              <p:cNvGrpSpPr>
                <a:grpSpLocks noChangeAspect="1"/>
              </p:cNvGrpSpPr>
              <p:nvPr/>
            </p:nvGrpSpPr>
            <p:grpSpPr>
              <a:xfrm>
                <a:off x="20918636" y="25783220"/>
                <a:ext cx="961946" cy="1116026"/>
                <a:chOff x="3204668" y="29563638"/>
                <a:chExt cx="2404864" cy="2790060"/>
              </a:xfrm>
              <a:scene3d>
                <a:camera prst="isometricOffAxis2Left"/>
                <a:lightRig rig="threePt" dir="t"/>
              </a:scene3d>
            </p:grpSpPr>
            <p:pic>
              <p:nvPicPr>
                <p:cNvPr id="127" name="图片 71" descr="003_01.bmp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3780732" y="29563638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28" name="图片 127" descr="003_01.bmp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3492700" y="29779661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29" name="图片 128" descr="003_01.bmp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3204668" y="30067698"/>
                  <a:ext cx="1828800" cy="2286000"/>
                </a:xfrm>
                <a:prstGeom prst="rect">
                  <a:avLst/>
                </a:prstGeom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/>
                <p:cNvSpPr txBox="1"/>
                <p:nvPr/>
              </p:nvSpPr>
              <p:spPr>
                <a:xfrm>
                  <a:off x="2267744" y="2510805"/>
                  <a:ext cx="648072" cy="7412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1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w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sz="1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altLang="zh-CN" sz="1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altLang="zh-CN" sz="1400" b="0" i="1" dirty="0" smtClean="0">
                    <a:solidFill>
                      <a:srgbClr val="00B050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⇓</m:t>
                        </m:r>
                      </m:oMath>
                    </m:oMathPara>
                  </a14:m>
                  <a:endParaRPr lang="en-US" altLang="zh-CN" sz="1400" dirty="0" smtClean="0">
                    <a:solidFill>
                      <a:srgbClr val="00B050"/>
                    </a:solidFill>
                    <a:ea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y</m:t>
                            </m:r>
                          </m:e>
                          <m:sub>
                            <m: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altLang="zh-CN" sz="1400" b="0" i="1" dirty="0" smtClean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2510805"/>
                  <a:ext cx="648072" cy="741229"/>
                </a:xfrm>
                <a:prstGeom prst="rect">
                  <a:avLst/>
                </a:prstGeom>
                <a:blipFill rotWithShape="1">
                  <a:blip r:embed="rId13" cstate="print"/>
                  <a:stretch>
                    <a:fillRect r="-2830" b="-82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2" name="TextBox 121"/>
                <p:cNvSpPr txBox="1"/>
                <p:nvPr/>
              </p:nvSpPr>
              <p:spPr>
                <a:xfrm>
                  <a:off x="4211960" y="2491024"/>
                  <a:ext cx="688274" cy="824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w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CN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altLang="zh-CN" sz="1400" b="0" i="1" dirty="0" smtClean="0">
                    <a:solidFill>
                      <a:schemeClr val="tx2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dirty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⇓</m:t>
                        </m:r>
                      </m:oMath>
                    </m:oMathPara>
                  </a14:m>
                  <a:endParaRPr lang="en-US" altLang="zh-CN" sz="1400" dirty="0" smtClean="0">
                    <a:solidFill>
                      <a:schemeClr val="tx2"/>
                    </a:solidFill>
                    <a:ea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y</m:t>
                            </m:r>
                          </m:e>
                          <m:sub>
                            <m: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altLang="zh-CN" sz="1400" b="0" i="1" dirty="0" smtClean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1960" y="2491024"/>
                  <a:ext cx="688274" cy="824014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6863" b="-165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3" name="TextBox 122"/>
                <p:cNvSpPr txBox="1"/>
                <p:nvPr/>
              </p:nvSpPr>
              <p:spPr>
                <a:xfrm>
                  <a:off x="6372200" y="2510805"/>
                  <a:ext cx="648072" cy="8207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w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CN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altLang="zh-CN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altLang="zh-CN" sz="1400" b="0" i="1" dirty="0" smtClean="0">
                    <a:solidFill>
                      <a:srgbClr val="0000CC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⇓</m:t>
                        </m:r>
                      </m:oMath>
                    </m:oMathPara>
                  </a14:m>
                  <a:endParaRPr lang="en-US" altLang="zh-CN" sz="1400" dirty="0" smtClean="0">
                    <a:solidFill>
                      <a:srgbClr val="0000CC"/>
                    </a:solidFill>
                    <a:ea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y</m:t>
                            </m:r>
                          </m:e>
                          <m:sub>
                            <m: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altLang="zh-CN" sz="1400" b="0" i="1" dirty="0" smtClean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2200" y="2510805"/>
                  <a:ext cx="648072" cy="820738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r="-13542" b="-165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632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Multi-view Discriminant Analysis </a:t>
            </a:r>
            <a:r>
              <a:rPr lang="en-US" altLang="zh-CN" sz="2800" dirty="0"/>
              <a:t>(</a:t>
            </a:r>
            <a:r>
              <a:rPr lang="en-US" altLang="zh-CN" sz="2800" dirty="0" err="1"/>
              <a:t>MvDA</a:t>
            </a:r>
            <a:r>
              <a:rPr lang="en-US" altLang="zh-CN" sz="2800" dirty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 vert="horz">
            <a:normAutofit/>
          </a:bodyPr>
          <a:lstStyle/>
          <a:p>
            <a:r>
              <a:rPr lang="en-US" altLang="zh-CN" sz="2800" dirty="0" smtClean="0"/>
              <a:t>Basic Idea</a:t>
            </a:r>
            <a:endParaRPr lang="zh-CN" altLang="en-US" sz="2800" dirty="0"/>
          </a:p>
          <a:p>
            <a:pPr lvl="1">
              <a:lnSpc>
                <a:spcPct val="100000"/>
              </a:lnSpc>
            </a:pPr>
            <a:r>
              <a:rPr lang="en-US" altLang="zh-CN" sz="2400" dirty="0" smtClean="0"/>
              <a:t>Project all views into one common subspace</a:t>
            </a:r>
            <a:endParaRPr lang="zh-CN" altLang="en-US" sz="2400" dirty="0"/>
          </a:p>
          <a:p>
            <a:pPr lvl="1">
              <a:lnSpc>
                <a:spcPct val="100000"/>
              </a:lnSpc>
            </a:pPr>
            <a:r>
              <a:rPr lang="en-US" altLang="zh-CN" sz="2400" dirty="0"/>
              <a:t>Discriminancy from both intra-view &amp; </a:t>
            </a:r>
            <a:r>
              <a:rPr lang="en-US" altLang="zh-CN" sz="2400" dirty="0" smtClean="0"/>
              <a:t>inter-view</a:t>
            </a:r>
            <a:endParaRPr lang="zh-CN" altLang="en-US" sz="2400" dirty="0"/>
          </a:p>
        </p:txBody>
      </p:sp>
      <p:grpSp>
        <p:nvGrpSpPr>
          <p:cNvPr id="99" name="组合 98"/>
          <p:cNvGrpSpPr>
            <a:grpSpLocks noChangeAspect="1"/>
          </p:cNvGrpSpPr>
          <p:nvPr/>
        </p:nvGrpSpPr>
        <p:grpSpPr>
          <a:xfrm>
            <a:off x="3275856" y="3060414"/>
            <a:ext cx="5763333" cy="3442532"/>
            <a:chOff x="960249" y="1327536"/>
            <a:chExt cx="6403703" cy="3825035"/>
          </a:xfrm>
        </p:grpSpPr>
        <p:sp>
          <p:nvSpPr>
            <p:cNvPr id="100" name="AutoShape 3"/>
            <p:cNvSpPr>
              <a:spLocks noChangeArrowheads="1"/>
            </p:cNvSpPr>
            <p:nvPr/>
          </p:nvSpPr>
          <p:spPr bwMode="auto">
            <a:xfrm>
              <a:off x="960249" y="3642182"/>
              <a:ext cx="6403703" cy="1510389"/>
            </a:xfrm>
            <a:prstGeom prst="parallelogram">
              <a:avLst>
                <a:gd name="adj" fmla="val 87692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5828" tIns="32914" rIns="65828" bIns="329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101" name="组合 157"/>
            <p:cNvGrpSpPr/>
            <p:nvPr/>
          </p:nvGrpSpPr>
          <p:grpSpPr>
            <a:xfrm>
              <a:off x="1920147" y="4037878"/>
              <a:ext cx="479540" cy="312357"/>
              <a:chOff x="2621786" y="4560721"/>
              <a:chExt cx="487932" cy="318321"/>
            </a:xfrm>
          </p:grpSpPr>
          <p:sp>
            <p:nvSpPr>
              <p:cNvPr id="212" name="流程图: 联系 211"/>
              <p:cNvSpPr/>
              <p:nvPr/>
            </p:nvSpPr>
            <p:spPr>
              <a:xfrm>
                <a:off x="2621786" y="4735026"/>
                <a:ext cx="144016" cy="144016"/>
              </a:xfrm>
              <a:prstGeom prst="flowChartConnec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3" name="流程图: 联系 212"/>
              <p:cNvSpPr/>
              <p:nvPr/>
            </p:nvSpPr>
            <p:spPr>
              <a:xfrm>
                <a:off x="2799734" y="4560721"/>
                <a:ext cx="144016" cy="144016"/>
              </a:xfrm>
              <a:prstGeom prst="flowChartConnector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4" name="流程图: 联系 213"/>
              <p:cNvSpPr/>
              <p:nvPr/>
            </p:nvSpPr>
            <p:spPr>
              <a:xfrm>
                <a:off x="2965702" y="4727235"/>
                <a:ext cx="144016" cy="14401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2" name="组合 155"/>
            <p:cNvGrpSpPr/>
            <p:nvPr/>
          </p:nvGrpSpPr>
          <p:grpSpPr>
            <a:xfrm>
              <a:off x="5361864" y="4043406"/>
              <a:ext cx="550407" cy="306829"/>
              <a:chOff x="6051729" y="4584477"/>
              <a:chExt cx="560040" cy="312688"/>
            </a:xfrm>
          </p:grpSpPr>
          <p:sp>
            <p:nvSpPr>
              <p:cNvPr id="209" name="等腰三角形 208"/>
              <p:cNvSpPr/>
              <p:nvPr/>
            </p:nvSpPr>
            <p:spPr>
              <a:xfrm>
                <a:off x="6051729" y="4753149"/>
                <a:ext cx="216024" cy="144016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0" name="等腰三角形 209"/>
              <p:cNvSpPr/>
              <p:nvPr/>
            </p:nvSpPr>
            <p:spPr>
              <a:xfrm>
                <a:off x="6217821" y="4584477"/>
                <a:ext cx="216024" cy="144016"/>
              </a:xfrm>
              <a:prstGeom prst="triangle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1" name="等腰三角形 210"/>
              <p:cNvSpPr/>
              <p:nvPr/>
            </p:nvSpPr>
            <p:spPr>
              <a:xfrm>
                <a:off x="6395745" y="4741193"/>
                <a:ext cx="216024" cy="144016"/>
              </a:xfrm>
              <a:prstGeom prst="triangl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3" name="组合 156"/>
            <p:cNvGrpSpPr/>
            <p:nvPr/>
          </p:nvGrpSpPr>
          <p:grpSpPr>
            <a:xfrm>
              <a:off x="3606213" y="3956902"/>
              <a:ext cx="486326" cy="393333"/>
              <a:chOff x="4042678" y="4534345"/>
              <a:chExt cx="494837" cy="400843"/>
            </a:xfrm>
          </p:grpSpPr>
          <p:sp>
            <p:nvSpPr>
              <p:cNvPr id="206" name="流程图: 决策 30"/>
              <p:cNvSpPr/>
              <p:nvPr/>
            </p:nvSpPr>
            <p:spPr>
              <a:xfrm>
                <a:off x="4042678" y="4719164"/>
                <a:ext cx="216024" cy="216024"/>
              </a:xfrm>
              <a:prstGeom prst="flowChartDecision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7" name="流程图: 决策 206"/>
              <p:cNvSpPr/>
              <p:nvPr/>
            </p:nvSpPr>
            <p:spPr>
              <a:xfrm>
                <a:off x="4201056" y="4534345"/>
                <a:ext cx="216024" cy="216024"/>
              </a:xfrm>
              <a:prstGeom prst="flowChartDecision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8" name="流程图: 决策 207"/>
              <p:cNvSpPr/>
              <p:nvPr/>
            </p:nvSpPr>
            <p:spPr>
              <a:xfrm>
                <a:off x="4321491" y="4719164"/>
                <a:ext cx="216024" cy="216024"/>
              </a:xfrm>
              <a:prstGeom prst="flowChartDecision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04" name="TextBox 28"/>
            <p:cNvSpPr txBox="1"/>
            <p:nvPr/>
          </p:nvSpPr>
          <p:spPr>
            <a:xfrm>
              <a:off x="3062917" y="3616505"/>
              <a:ext cx="4147660" cy="415830"/>
            </a:xfrm>
            <a:prstGeom prst="rect">
              <a:avLst/>
            </a:prstGeom>
            <a:noFill/>
          </p:spPr>
          <p:txBody>
            <a:bodyPr wrap="square" lIns="65828" tIns="32914" rIns="65828" bIns="32914" rtlCol="0">
              <a:spAutoFit/>
            </a:bodyPr>
            <a:lstStyle/>
            <a:p>
              <a:r>
                <a:rPr lang="en-US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Discriminant Common Space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5" name="组合 118"/>
            <p:cNvGrpSpPr/>
            <p:nvPr/>
          </p:nvGrpSpPr>
          <p:grpSpPr>
            <a:xfrm>
              <a:off x="3539297" y="1327536"/>
              <a:ext cx="1498642" cy="908656"/>
              <a:chOff x="7487833" y="18041375"/>
              <a:chExt cx="4162894" cy="2527998"/>
            </a:xfrm>
          </p:grpSpPr>
          <p:sp>
            <p:nvSpPr>
              <p:cNvPr id="202" name="椭圆 201"/>
              <p:cNvSpPr/>
              <p:nvPr/>
            </p:nvSpPr>
            <p:spPr>
              <a:xfrm rot="5400000">
                <a:off x="8305281" y="17223927"/>
                <a:ext cx="2527998" cy="4162894"/>
              </a:xfrm>
              <a:prstGeom prst="ellipse">
                <a:avLst/>
              </a:prstGeom>
              <a:solidFill>
                <a:schemeClr val="tx2">
                  <a:alpha val="20000"/>
                </a:schemeClr>
              </a:solidFill>
              <a:ln w="25400">
                <a:solidFill>
                  <a:schemeClr val="tx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3" name="流程图: 联系 202"/>
              <p:cNvSpPr/>
              <p:nvPr/>
            </p:nvSpPr>
            <p:spPr>
              <a:xfrm>
                <a:off x="8770407" y="19946466"/>
                <a:ext cx="393164" cy="393164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4" name="流程图: 决策 47"/>
              <p:cNvSpPr/>
              <p:nvPr/>
            </p:nvSpPr>
            <p:spPr>
              <a:xfrm>
                <a:off x="9346471" y="19749885"/>
                <a:ext cx="589746" cy="589745"/>
              </a:xfrm>
              <a:prstGeom prst="flowChartDecision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5" name="等腰三角形 204"/>
              <p:cNvSpPr/>
              <p:nvPr/>
            </p:nvSpPr>
            <p:spPr>
              <a:xfrm>
                <a:off x="9980862" y="19946466"/>
                <a:ext cx="589745" cy="393164"/>
              </a:xfrm>
              <a:prstGeom prst="triangl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6" name="组合 115"/>
            <p:cNvGrpSpPr/>
            <p:nvPr/>
          </p:nvGrpSpPr>
          <p:grpSpPr>
            <a:xfrm>
              <a:off x="1564273" y="1327536"/>
              <a:ext cx="1498642" cy="908656"/>
              <a:chOff x="2124548" y="18002250"/>
              <a:chExt cx="4162894" cy="2527998"/>
            </a:xfrm>
          </p:grpSpPr>
          <p:sp>
            <p:nvSpPr>
              <p:cNvPr id="198" name="椭圆 197"/>
              <p:cNvSpPr/>
              <p:nvPr/>
            </p:nvSpPr>
            <p:spPr>
              <a:xfrm rot="5400000">
                <a:off x="2941996" y="17184802"/>
                <a:ext cx="2527998" cy="4162894"/>
              </a:xfrm>
              <a:prstGeom prst="ellipse">
                <a:avLst/>
              </a:prstGeom>
              <a:solidFill>
                <a:srgbClr val="00B050">
                  <a:alpha val="15000"/>
                </a:srgbClr>
              </a:solidFill>
              <a:ln w="25400">
                <a:solidFill>
                  <a:srgbClr val="00B05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9" name="流程图: 联系 43"/>
              <p:cNvSpPr/>
              <p:nvPr/>
            </p:nvSpPr>
            <p:spPr>
              <a:xfrm>
                <a:off x="3257102" y="19841334"/>
                <a:ext cx="393164" cy="393164"/>
              </a:xfrm>
              <a:prstGeom prst="flowChartConnector">
                <a:avLst/>
              </a:prstGeom>
              <a:solidFill>
                <a:srgbClr val="00B05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0" name="流程图: 决策 199"/>
              <p:cNvSpPr/>
              <p:nvPr/>
            </p:nvSpPr>
            <p:spPr>
              <a:xfrm>
                <a:off x="3905174" y="19644753"/>
                <a:ext cx="589746" cy="589745"/>
              </a:xfrm>
              <a:prstGeom prst="flowChartDecision">
                <a:avLst/>
              </a:prstGeom>
              <a:solidFill>
                <a:srgbClr val="00B05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1" name="等腰三角形 200"/>
              <p:cNvSpPr/>
              <p:nvPr/>
            </p:nvSpPr>
            <p:spPr>
              <a:xfrm>
                <a:off x="4625254" y="19841334"/>
                <a:ext cx="589745" cy="393164"/>
              </a:xfrm>
              <a:prstGeom prst="triangle">
                <a:avLst/>
              </a:prstGeom>
              <a:solidFill>
                <a:srgbClr val="00B05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7" name="组合 120"/>
            <p:cNvGrpSpPr/>
            <p:nvPr/>
          </p:nvGrpSpPr>
          <p:grpSpPr>
            <a:xfrm>
              <a:off x="5711934" y="1356192"/>
              <a:ext cx="1498642" cy="908656"/>
              <a:chOff x="12997756" y="17498194"/>
              <a:chExt cx="4162894" cy="2527998"/>
            </a:xfrm>
          </p:grpSpPr>
          <p:sp>
            <p:nvSpPr>
              <p:cNvPr id="194" name="椭圆 193"/>
              <p:cNvSpPr/>
              <p:nvPr/>
            </p:nvSpPr>
            <p:spPr>
              <a:xfrm rot="5400000">
                <a:off x="13815204" y="16680746"/>
                <a:ext cx="2527998" cy="4162894"/>
              </a:xfrm>
              <a:prstGeom prst="ellipse">
                <a:avLst/>
              </a:prstGeom>
              <a:solidFill>
                <a:srgbClr val="0000CC">
                  <a:alpha val="10980"/>
                </a:srgbClr>
              </a:solidFill>
              <a:ln w="25400">
                <a:solidFill>
                  <a:srgbClr val="0000C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5" name="流程图: 联系 194"/>
              <p:cNvSpPr/>
              <p:nvPr/>
            </p:nvSpPr>
            <p:spPr>
              <a:xfrm>
                <a:off x="14077876" y="19298394"/>
                <a:ext cx="393164" cy="393164"/>
              </a:xfrm>
              <a:prstGeom prst="flowChartConnector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6" name="流程图: 决策 195"/>
              <p:cNvSpPr/>
              <p:nvPr/>
            </p:nvSpPr>
            <p:spPr>
              <a:xfrm>
                <a:off x="14836708" y="19101813"/>
                <a:ext cx="589746" cy="589745"/>
              </a:xfrm>
              <a:prstGeom prst="flowChartDecision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7" name="等腰三角形 196"/>
              <p:cNvSpPr/>
              <p:nvPr/>
            </p:nvSpPr>
            <p:spPr>
              <a:xfrm>
                <a:off x="15662052" y="19298394"/>
                <a:ext cx="589745" cy="393164"/>
              </a:xfrm>
              <a:prstGeom prst="triangle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108" name="直接箭头连接符 107"/>
            <p:cNvCxnSpPr/>
            <p:nvPr/>
          </p:nvCxnSpPr>
          <p:spPr>
            <a:xfrm rot="16200000" flipH="1">
              <a:off x="1667828" y="2968295"/>
              <a:ext cx="1293974" cy="24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箭头连接符 108"/>
            <p:cNvCxnSpPr/>
            <p:nvPr/>
          </p:nvCxnSpPr>
          <p:spPr>
            <a:xfrm rot="16200000" flipH="1">
              <a:off x="3614487" y="2968296"/>
              <a:ext cx="1293974" cy="24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箭头连接符 109"/>
            <p:cNvCxnSpPr/>
            <p:nvPr/>
          </p:nvCxnSpPr>
          <p:spPr>
            <a:xfrm rot="16200000" flipH="1">
              <a:off x="5792009" y="2993973"/>
              <a:ext cx="1293974" cy="24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2464527" y="4227205"/>
              <a:ext cx="677963" cy="281914"/>
            </a:xfrm>
            <a:prstGeom prst="rect">
              <a:avLst/>
            </a:prstGeom>
            <a:noFill/>
          </p:spPr>
          <p:txBody>
            <a:bodyPr wrap="none" lIns="65828" tIns="32914" rIns="65828" bIns="32914" rtlCol="0">
              <a:spAutoFit/>
            </a:bodyPr>
            <a:lstStyle/>
            <a:p>
              <a:r>
                <a:rPr lang="en-US" altLang="zh-C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 1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990039" y="4227205"/>
              <a:ext cx="668345" cy="281914"/>
            </a:xfrm>
            <a:prstGeom prst="rect">
              <a:avLst/>
            </a:prstGeom>
            <a:noFill/>
          </p:spPr>
          <p:txBody>
            <a:bodyPr wrap="none" lIns="65828" tIns="32914" rIns="65828" bIns="32914" rtlCol="0">
              <a:spAutoFit/>
            </a:bodyPr>
            <a:lstStyle/>
            <a:p>
              <a:r>
                <a:rPr lang="en-US" altLang="zh-C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 </a:t>
              </a:r>
              <a:r>
                <a:rPr lang="en-US" altLang="zh-CN" sz="1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932040" y="4154435"/>
              <a:ext cx="640270" cy="312692"/>
            </a:xfrm>
            <a:prstGeom prst="rect">
              <a:avLst/>
            </a:prstGeom>
            <a:noFill/>
          </p:spPr>
          <p:txBody>
            <a:bodyPr wrap="square" lIns="65828" tIns="32914" rIns="65828" bIns="32914" rtlCol="0">
              <a:spAutoFit/>
            </a:bodyPr>
            <a:lstStyle/>
            <a:p>
              <a:r>
                <a:rPr lang="en-US" altLang="zh-CN" sz="1600" b="1" dirty="0" smtClean="0">
                  <a:latin typeface="Tahoma" pitchFamily="34" charset="0"/>
                  <a:cs typeface="Tahoma" pitchFamily="34" charset="0"/>
                </a:rPr>
                <a:t>. . .</a:t>
              </a:r>
              <a:endParaRPr lang="zh-CN" altLang="en-US" sz="16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097669" y="4227206"/>
              <a:ext cx="940270" cy="281914"/>
            </a:xfrm>
            <a:prstGeom prst="rect">
              <a:avLst/>
            </a:prstGeom>
            <a:noFill/>
          </p:spPr>
          <p:txBody>
            <a:bodyPr wrap="square" lIns="65828" tIns="32914" rIns="65828" bIns="32914" rtlCol="0">
              <a:spAutoFit/>
            </a:bodyPr>
            <a:lstStyle/>
            <a:p>
              <a:r>
                <a:rPr lang="en-US" altLang="zh-C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 2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5" name="组合 114"/>
            <p:cNvGrpSpPr/>
            <p:nvPr/>
          </p:nvGrpSpPr>
          <p:grpSpPr>
            <a:xfrm>
              <a:off x="3362524" y="4532537"/>
              <a:ext cx="1046219" cy="401141"/>
              <a:chOff x="8147376" y="26784140"/>
              <a:chExt cx="2906162" cy="1116026"/>
            </a:xfrm>
          </p:grpSpPr>
          <p:grpSp>
            <p:nvGrpSpPr>
              <p:cNvPr id="182" name="组合 181"/>
              <p:cNvGrpSpPr/>
              <p:nvPr/>
            </p:nvGrpSpPr>
            <p:grpSpPr>
              <a:xfrm>
                <a:off x="9109322" y="26784140"/>
                <a:ext cx="961946" cy="1116024"/>
                <a:chOff x="9109322" y="26784140"/>
                <a:chExt cx="961946" cy="1116024"/>
              </a:xfrm>
            </p:grpSpPr>
            <p:pic>
              <p:nvPicPr>
                <p:cNvPr id="191" name="图片 190" descr="037_02.bmp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9339748" y="26784140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chemeClr val="tx2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92" name="图片 191" descr="037_02.bmp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9224535" y="26870550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chemeClr val="tx2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93" name="图片 192" descr="037_02.bmp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9109322" y="26985763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chemeClr val="tx2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</p:grpSp>
          <p:grpSp>
            <p:nvGrpSpPr>
              <p:cNvPr id="183" name="组合 182"/>
              <p:cNvGrpSpPr/>
              <p:nvPr/>
            </p:nvGrpSpPr>
            <p:grpSpPr>
              <a:xfrm>
                <a:off x="10091592" y="26784142"/>
                <a:ext cx="961946" cy="1116024"/>
                <a:chOff x="10091592" y="26784142"/>
                <a:chExt cx="961946" cy="1116024"/>
              </a:xfrm>
            </p:grpSpPr>
            <p:pic>
              <p:nvPicPr>
                <p:cNvPr id="188" name="图片 187" descr="037_02.bmp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0322018" y="26784142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00CC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89" name="图片 188" descr="037_02.bmp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0206805" y="26870552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00CC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90" name="图片 189" descr="037_02.bmp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0091592" y="26985765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00CC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</p:grpSp>
          <p:grpSp>
            <p:nvGrpSpPr>
              <p:cNvPr id="184" name="组合 183"/>
              <p:cNvGrpSpPr/>
              <p:nvPr/>
            </p:nvGrpSpPr>
            <p:grpSpPr>
              <a:xfrm>
                <a:off x="8147376" y="26784142"/>
                <a:ext cx="961946" cy="1116024"/>
                <a:chOff x="8147376" y="26784142"/>
                <a:chExt cx="961946" cy="1116024"/>
              </a:xfrm>
            </p:grpSpPr>
            <p:pic>
              <p:nvPicPr>
                <p:cNvPr id="185" name="图片 184" descr="037_02.bmp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8377802" y="26784142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B050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86" name="图片 185" descr="037_02.bmp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8262589" y="26870552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B050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87" name="图片 186" descr="037_02.bmp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8147376" y="26985765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B050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</p:grpSp>
        </p:grpSp>
        <p:grpSp>
          <p:nvGrpSpPr>
            <p:cNvPr id="116" name="组合 115"/>
            <p:cNvGrpSpPr/>
            <p:nvPr/>
          </p:nvGrpSpPr>
          <p:grpSpPr>
            <a:xfrm>
              <a:off x="5108661" y="4532537"/>
              <a:ext cx="1046219" cy="401141"/>
              <a:chOff x="12997756" y="26784140"/>
              <a:chExt cx="2906162" cy="1116026"/>
            </a:xfrm>
          </p:grpSpPr>
          <p:grpSp>
            <p:nvGrpSpPr>
              <p:cNvPr id="170" name="组合 169"/>
              <p:cNvGrpSpPr/>
              <p:nvPr/>
            </p:nvGrpSpPr>
            <p:grpSpPr>
              <a:xfrm>
                <a:off x="13959702" y="26784140"/>
                <a:ext cx="961946" cy="1116024"/>
                <a:chOff x="13959702" y="26784140"/>
                <a:chExt cx="961946" cy="1116024"/>
              </a:xfrm>
            </p:grpSpPr>
            <p:pic>
              <p:nvPicPr>
                <p:cNvPr id="179" name="图片 178" descr="003_01.bmp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14190128" y="26784140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chemeClr val="tx2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80" name="图片 179" descr="003_01.bmp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14074915" y="26870550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chemeClr val="tx2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81" name="图片 180" descr="003_01.bmp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13959702" y="26985763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chemeClr val="tx2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</p:grpSp>
          <p:grpSp>
            <p:nvGrpSpPr>
              <p:cNvPr id="171" name="组合 170"/>
              <p:cNvGrpSpPr/>
              <p:nvPr/>
            </p:nvGrpSpPr>
            <p:grpSpPr>
              <a:xfrm>
                <a:off x="14941972" y="26784142"/>
                <a:ext cx="961946" cy="1116024"/>
                <a:chOff x="14941972" y="26784142"/>
                <a:chExt cx="961946" cy="1116024"/>
              </a:xfrm>
            </p:grpSpPr>
            <p:pic>
              <p:nvPicPr>
                <p:cNvPr id="176" name="图片 175" descr="003_01.bmp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5172398" y="26784142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00CC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77" name="图片 176" descr="003_01.bmp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5057185" y="26870552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00CC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78" name="图片 177" descr="003_01.bmp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4941972" y="26985765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00CC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</p:grpSp>
          <p:grpSp>
            <p:nvGrpSpPr>
              <p:cNvPr id="172" name="组合 171"/>
              <p:cNvGrpSpPr/>
              <p:nvPr/>
            </p:nvGrpSpPr>
            <p:grpSpPr>
              <a:xfrm>
                <a:off x="12997756" y="26784142"/>
                <a:ext cx="961946" cy="1116024"/>
                <a:chOff x="12997756" y="26784142"/>
                <a:chExt cx="961946" cy="1116024"/>
              </a:xfrm>
            </p:grpSpPr>
            <p:pic>
              <p:nvPicPr>
                <p:cNvPr id="173" name="图片 172" descr="003_01.bmp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3228182" y="26784142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B050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74" name="图片 173" descr="003_01.bmp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3112969" y="26870552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B050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75" name="图片 174" descr="003_01.bmp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2997756" y="26985765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B050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</p:grpSp>
        </p:grpSp>
        <p:grpSp>
          <p:nvGrpSpPr>
            <p:cNvPr id="117" name="组合 116"/>
            <p:cNvGrpSpPr/>
            <p:nvPr/>
          </p:nvGrpSpPr>
          <p:grpSpPr>
            <a:xfrm>
              <a:off x="1634995" y="4532537"/>
              <a:ext cx="1046219" cy="403762"/>
              <a:chOff x="3348684" y="26784140"/>
              <a:chExt cx="2906162" cy="1123316"/>
            </a:xfrm>
          </p:grpSpPr>
          <p:pic>
            <p:nvPicPr>
              <p:cNvPr id="160" name="图片 159" descr="112_01.bmp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541056" y="26784140"/>
                <a:ext cx="731520" cy="91440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" cap="sq">
                <a:solidFill>
                  <a:schemeClr val="tx2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isometricOffAxis2Lef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61" name="图片 160" descr="112_01.bmp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425843" y="26870550"/>
                <a:ext cx="731520" cy="91440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" cap="sq">
                <a:solidFill>
                  <a:schemeClr val="tx2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isometricOffAxis2Lef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62" name="图片 161" descr="112_01.bmp"/>
              <p:cNvPicPr>
                <a:picLocks noChangeAspect="1"/>
              </p:cNvPicPr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4310630" y="26985763"/>
                <a:ext cx="731520" cy="91440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" cap="sq">
                <a:solidFill>
                  <a:schemeClr val="tx2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isometricOffAxis2Lef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63" name="图片 162" descr="112_01.bmp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523326" y="26784142"/>
                <a:ext cx="731520" cy="91440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" cap="sq">
                <a:solidFill>
                  <a:srgbClr val="0000CC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isometricOffAxis2Lef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64" name="图片 163" descr="112_01.bmp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408113" y="26870552"/>
                <a:ext cx="731520" cy="91440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" cap="sq">
                <a:solidFill>
                  <a:srgbClr val="0000CC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isometricOffAxis2Lef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65" name="图片 164" descr="112_01.bmp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5292900" y="26985765"/>
                <a:ext cx="731520" cy="91440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" cap="sq">
                <a:solidFill>
                  <a:srgbClr val="0000CC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isometricOffAxis2Lef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grpSp>
            <p:nvGrpSpPr>
              <p:cNvPr id="166" name="组合 165"/>
              <p:cNvGrpSpPr/>
              <p:nvPr/>
            </p:nvGrpSpPr>
            <p:grpSpPr>
              <a:xfrm>
                <a:off x="3348684" y="26784142"/>
                <a:ext cx="961946" cy="1123314"/>
                <a:chOff x="3348684" y="26784142"/>
                <a:chExt cx="961946" cy="1123314"/>
              </a:xfrm>
            </p:grpSpPr>
            <p:pic>
              <p:nvPicPr>
                <p:cNvPr id="167" name="图片 166" descr="112_01.bmp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3579110" y="26784142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B050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68" name="图片 167" descr="112_01.bmp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3463897" y="26870552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B050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69" name="图片 168" descr="112_01.bmp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3348684" y="26993055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B050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</p:grpSp>
        </p:grpSp>
        <p:grpSp>
          <p:nvGrpSpPr>
            <p:cNvPr id="118" name="组合 117"/>
            <p:cNvGrpSpPr/>
            <p:nvPr/>
          </p:nvGrpSpPr>
          <p:grpSpPr>
            <a:xfrm>
              <a:off x="3725445" y="1493947"/>
              <a:ext cx="1072141" cy="401141"/>
              <a:chOff x="18902412" y="22866896"/>
              <a:chExt cx="2978170" cy="1116024"/>
            </a:xfrm>
          </p:grpSpPr>
          <p:grpSp>
            <p:nvGrpSpPr>
              <p:cNvPr id="148" name="组合 160"/>
              <p:cNvGrpSpPr>
                <a:grpSpLocks noChangeAspect="1"/>
              </p:cNvGrpSpPr>
              <p:nvPr/>
            </p:nvGrpSpPr>
            <p:grpSpPr>
              <a:xfrm>
                <a:off x="19874518" y="22866896"/>
                <a:ext cx="961946" cy="1116024"/>
                <a:chOff x="13141772" y="20922680"/>
                <a:chExt cx="2404864" cy="2790057"/>
              </a:xfrm>
              <a:scene3d>
                <a:camera prst="isometricOffAxis2Left"/>
                <a:lightRig rig="threePt" dir="t"/>
              </a:scene3d>
            </p:grpSpPr>
            <p:pic>
              <p:nvPicPr>
                <p:cNvPr id="157" name="图片 156" descr="037_02.bmp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3717836" y="20922680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58" name="图片 157" descr="037_02.bmp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3429804" y="21138704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59" name="图片 158" descr="037_02.bmp"/>
                <p:cNvPicPr>
                  <a:picLocks noChangeAspect="1"/>
                </p:cNvPicPr>
                <p:nvPr/>
              </p:nvPicPr>
              <p:blipFill>
                <a:blip r:embed="rId4" cstate="print"/>
                <a:stretch>
                  <a:fillRect/>
                </a:stretch>
              </p:blipFill>
              <p:spPr>
                <a:xfrm>
                  <a:off x="13141772" y="21426737"/>
                  <a:ext cx="1828800" cy="2286000"/>
                </a:xfrm>
                <a:prstGeom prst="rect">
                  <a:avLst/>
                </a:prstGeom>
              </p:spPr>
            </p:pic>
          </p:grpSp>
          <p:grpSp>
            <p:nvGrpSpPr>
              <p:cNvPr id="149" name="组合 159"/>
              <p:cNvGrpSpPr>
                <a:grpSpLocks noChangeAspect="1"/>
              </p:cNvGrpSpPr>
              <p:nvPr/>
            </p:nvGrpSpPr>
            <p:grpSpPr>
              <a:xfrm>
                <a:off x="18902412" y="22866896"/>
                <a:ext cx="961946" cy="1116024"/>
                <a:chOff x="8533260" y="20922680"/>
                <a:chExt cx="2404864" cy="2790057"/>
              </a:xfrm>
              <a:scene3d>
                <a:camera prst="isometricOffAxis2Left"/>
                <a:lightRig rig="threePt" dir="t"/>
              </a:scene3d>
            </p:grpSpPr>
            <p:pic>
              <p:nvPicPr>
                <p:cNvPr id="154" name="图片 153" descr="112_01.bmp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9109324" y="20922680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55" name="图片 154" descr="112_01.bmp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8821292" y="21138704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56" name="图片 155" descr="112_01.bmp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8533260" y="21426737"/>
                  <a:ext cx="1828800" cy="2286000"/>
                </a:xfrm>
                <a:prstGeom prst="rect">
                  <a:avLst/>
                </a:prstGeom>
              </p:spPr>
            </p:pic>
          </p:grpSp>
          <p:grpSp>
            <p:nvGrpSpPr>
              <p:cNvPr id="150" name="组合 158"/>
              <p:cNvGrpSpPr>
                <a:grpSpLocks noChangeAspect="1"/>
              </p:cNvGrpSpPr>
              <p:nvPr/>
            </p:nvGrpSpPr>
            <p:grpSpPr>
              <a:xfrm>
                <a:off x="20918636" y="22866896"/>
                <a:ext cx="961946" cy="1116024"/>
                <a:chOff x="3204668" y="20922680"/>
                <a:chExt cx="2404864" cy="2790057"/>
              </a:xfrm>
              <a:scene3d>
                <a:camera prst="isometricOffAxis2Left"/>
                <a:lightRig rig="threePt" dir="t"/>
              </a:scene3d>
            </p:grpSpPr>
            <p:pic>
              <p:nvPicPr>
                <p:cNvPr id="151" name="图片 68" descr="003_01.bmp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3780732" y="20922680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52" name="图片 151" descr="003_01.bmp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3492700" y="21138704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53" name="图片 152" descr="003_01.bmp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3204668" y="21426737"/>
                  <a:ext cx="1828800" cy="2286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9" name="组合 118"/>
            <p:cNvGrpSpPr/>
            <p:nvPr/>
          </p:nvGrpSpPr>
          <p:grpSpPr>
            <a:xfrm>
              <a:off x="5928890" y="1493947"/>
              <a:ext cx="1072141" cy="401141"/>
              <a:chOff x="18902412" y="24307056"/>
              <a:chExt cx="2978170" cy="1116026"/>
            </a:xfrm>
          </p:grpSpPr>
          <p:grpSp>
            <p:nvGrpSpPr>
              <p:cNvPr id="136" name="组合 163"/>
              <p:cNvGrpSpPr>
                <a:grpSpLocks noChangeAspect="1"/>
              </p:cNvGrpSpPr>
              <p:nvPr/>
            </p:nvGrpSpPr>
            <p:grpSpPr>
              <a:xfrm>
                <a:off x="19874518" y="24307056"/>
                <a:ext cx="961946" cy="1116026"/>
                <a:chOff x="13141772" y="25675206"/>
                <a:chExt cx="2404864" cy="2790060"/>
              </a:xfrm>
              <a:scene3d>
                <a:camera prst="isometricOffAxis2Left"/>
                <a:lightRig rig="threePt" dir="t"/>
              </a:scene3d>
            </p:grpSpPr>
            <p:pic>
              <p:nvPicPr>
                <p:cNvPr id="145" name="图片 144" descr="037_02.bmp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3717836" y="25675206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46" name="图片 145" descr="037_02.bmp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3429804" y="25891229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47" name="图片 146" descr="037_02.bmp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3141772" y="26179266"/>
                  <a:ext cx="1828800" cy="2286000"/>
                </a:xfrm>
                <a:prstGeom prst="rect">
                  <a:avLst/>
                </a:prstGeom>
              </p:spPr>
            </p:pic>
          </p:grpSp>
          <p:grpSp>
            <p:nvGrpSpPr>
              <p:cNvPr id="137" name="组合 162"/>
              <p:cNvGrpSpPr>
                <a:grpSpLocks noChangeAspect="1"/>
              </p:cNvGrpSpPr>
              <p:nvPr/>
            </p:nvGrpSpPr>
            <p:grpSpPr>
              <a:xfrm>
                <a:off x="18902412" y="24307056"/>
                <a:ext cx="961946" cy="1116026"/>
                <a:chOff x="8533260" y="25675206"/>
                <a:chExt cx="2404864" cy="2790060"/>
              </a:xfrm>
              <a:scene3d>
                <a:camera prst="isometricOffAxis2Left"/>
                <a:lightRig rig="threePt" dir="t"/>
              </a:scene3d>
            </p:grpSpPr>
            <p:pic>
              <p:nvPicPr>
                <p:cNvPr id="142" name="图片 141" descr="112_01.bmp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9109324" y="25675206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43" name="图片 142" descr="112_01.bmp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8821292" y="25891229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44" name="图片 143" descr="112_01.bmp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8533260" y="26179266"/>
                  <a:ext cx="1828800" cy="2286000"/>
                </a:xfrm>
                <a:prstGeom prst="rect">
                  <a:avLst/>
                </a:prstGeom>
              </p:spPr>
            </p:pic>
          </p:grpSp>
          <p:grpSp>
            <p:nvGrpSpPr>
              <p:cNvPr id="138" name="组合 161"/>
              <p:cNvGrpSpPr>
                <a:grpSpLocks noChangeAspect="1"/>
              </p:cNvGrpSpPr>
              <p:nvPr/>
            </p:nvGrpSpPr>
            <p:grpSpPr>
              <a:xfrm>
                <a:off x="20918636" y="24307056"/>
                <a:ext cx="961946" cy="1116026"/>
                <a:chOff x="3204668" y="25675206"/>
                <a:chExt cx="2404864" cy="2790060"/>
              </a:xfrm>
              <a:scene3d>
                <a:camera prst="isometricOffAxis2Left"/>
                <a:lightRig rig="threePt" dir="t"/>
              </a:scene3d>
            </p:grpSpPr>
            <p:pic>
              <p:nvPicPr>
                <p:cNvPr id="139" name="图片 138" descr="003_01.bmp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3780732" y="25675206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40" name="图片 139" descr="003_01.bmp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3492700" y="25891229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41" name="图片 140" descr="003_01.bmp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3204668" y="26179266"/>
                  <a:ext cx="1828800" cy="2286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0" name="组合 119"/>
            <p:cNvGrpSpPr/>
            <p:nvPr/>
          </p:nvGrpSpPr>
          <p:grpSpPr>
            <a:xfrm>
              <a:off x="1764610" y="1468065"/>
              <a:ext cx="1072141" cy="401141"/>
              <a:chOff x="18902412" y="25783220"/>
              <a:chExt cx="2978170" cy="1116026"/>
            </a:xfrm>
          </p:grpSpPr>
          <p:grpSp>
            <p:nvGrpSpPr>
              <p:cNvPr id="6" name="组合 264"/>
              <p:cNvGrpSpPr/>
              <p:nvPr/>
            </p:nvGrpSpPr>
            <p:grpSpPr>
              <a:xfrm>
                <a:off x="19874530" y="25783222"/>
                <a:ext cx="961947" cy="1116024"/>
                <a:chOff x="18902408" y="22650893"/>
                <a:chExt cx="1923892" cy="2232047"/>
              </a:xfrm>
              <a:scene3d>
                <a:camera prst="isometricOffAxis2Left"/>
                <a:lightRig rig="threePt" dir="t"/>
              </a:scene3d>
            </p:grpSpPr>
            <p:pic>
              <p:nvPicPr>
                <p:cNvPr id="133" name="图片 132" descr="037_02.bmp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19363259" y="22650893"/>
                  <a:ext cx="1463041" cy="1828802"/>
                </a:xfrm>
                <a:prstGeom prst="rect">
                  <a:avLst/>
                </a:prstGeom>
              </p:spPr>
            </p:pic>
            <p:pic>
              <p:nvPicPr>
                <p:cNvPr id="134" name="图片 133" descr="037_02.bmp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19132834" y="22823712"/>
                  <a:ext cx="1463041" cy="1828802"/>
                </a:xfrm>
                <a:prstGeom prst="rect">
                  <a:avLst/>
                </a:prstGeom>
              </p:spPr>
            </p:pic>
            <p:pic>
              <p:nvPicPr>
                <p:cNvPr id="135" name="图片 134" descr="037_02.bmp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18902408" y="23054138"/>
                  <a:ext cx="1463041" cy="1828802"/>
                </a:xfrm>
                <a:prstGeom prst="rect">
                  <a:avLst/>
                </a:prstGeom>
              </p:spPr>
            </p:pic>
          </p:grpSp>
          <p:grpSp>
            <p:nvGrpSpPr>
              <p:cNvPr id="125" name="组合 165"/>
              <p:cNvGrpSpPr>
                <a:grpSpLocks noChangeAspect="1"/>
              </p:cNvGrpSpPr>
              <p:nvPr/>
            </p:nvGrpSpPr>
            <p:grpSpPr>
              <a:xfrm>
                <a:off x="18902412" y="25783222"/>
                <a:ext cx="961946" cy="1116026"/>
                <a:chOff x="8533260" y="29563638"/>
                <a:chExt cx="2404864" cy="2790060"/>
              </a:xfrm>
              <a:scene3d>
                <a:camera prst="isometricOffAxis2Left"/>
                <a:lightRig rig="threePt" dir="t"/>
              </a:scene3d>
            </p:grpSpPr>
            <p:pic>
              <p:nvPicPr>
                <p:cNvPr id="130" name="图片 129" descr="112_01.bmp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9109324" y="29563638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31" name="图片 130" descr="112_01.bmp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8821292" y="29779663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32" name="图片 131" descr="112_01.bmp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8533260" y="30067698"/>
                  <a:ext cx="1828800" cy="2286000"/>
                </a:xfrm>
                <a:prstGeom prst="rect">
                  <a:avLst/>
                </a:prstGeom>
              </p:spPr>
            </p:pic>
          </p:grpSp>
          <p:grpSp>
            <p:nvGrpSpPr>
              <p:cNvPr id="126" name="组合 166"/>
              <p:cNvGrpSpPr>
                <a:grpSpLocks noChangeAspect="1"/>
              </p:cNvGrpSpPr>
              <p:nvPr/>
            </p:nvGrpSpPr>
            <p:grpSpPr>
              <a:xfrm>
                <a:off x="20918636" y="25783220"/>
                <a:ext cx="961946" cy="1116026"/>
                <a:chOff x="3204668" y="29563638"/>
                <a:chExt cx="2404864" cy="2790060"/>
              </a:xfrm>
              <a:scene3d>
                <a:camera prst="isometricOffAxis2Left"/>
                <a:lightRig rig="threePt" dir="t"/>
              </a:scene3d>
            </p:grpSpPr>
            <p:pic>
              <p:nvPicPr>
                <p:cNvPr id="127" name="图片 71" descr="003_01.bmp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3780732" y="29563638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28" name="图片 127" descr="003_01.bmp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3492700" y="29779661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29" name="图片 128" descr="003_01.bmp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3204668" y="30067698"/>
                  <a:ext cx="1828800" cy="2286000"/>
                </a:xfrm>
                <a:prstGeom prst="rect">
                  <a:avLst/>
                </a:prstGeom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/>
                <p:cNvSpPr txBox="1"/>
                <p:nvPr/>
              </p:nvSpPr>
              <p:spPr>
                <a:xfrm>
                  <a:off x="2267744" y="2510805"/>
                  <a:ext cx="648072" cy="7412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1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w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sz="1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altLang="zh-CN" sz="1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altLang="zh-CN" sz="1400" b="0" i="1" dirty="0" smtClean="0">
                    <a:solidFill>
                      <a:srgbClr val="00B050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⇓</m:t>
                        </m:r>
                      </m:oMath>
                    </m:oMathPara>
                  </a14:m>
                  <a:endParaRPr lang="en-US" altLang="zh-CN" sz="1400" dirty="0" smtClean="0">
                    <a:solidFill>
                      <a:srgbClr val="00B050"/>
                    </a:solidFill>
                    <a:ea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y</m:t>
                            </m:r>
                          </m:e>
                          <m:sub>
                            <m: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altLang="zh-CN" sz="1400" b="0" i="1" dirty="0" smtClean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2510805"/>
                  <a:ext cx="648072" cy="741229"/>
                </a:xfrm>
                <a:prstGeom prst="rect">
                  <a:avLst/>
                </a:prstGeom>
                <a:blipFill rotWithShape="1">
                  <a:blip r:embed="rId14" cstate="print"/>
                  <a:stretch>
                    <a:fillRect r="-2830" b="-82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2" name="TextBox 121"/>
                <p:cNvSpPr txBox="1"/>
                <p:nvPr/>
              </p:nvSpPr>
              <p:spPr>
                <a:xfrm>
                  <a:off x="4211960" y="2491024"/>
                  <a:ext cx="688274" cy="824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w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CN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altLang="zh-CN" sz="1400" b="0" i="1" dirty="0" smtClean="0">
                    <a:solidFill>
                      <a:schemeClr val="tx2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dirty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⇓</m:t>
                        </m:r>
                      </m:oMath>
                    </m:oMathPara>
                  </a14:m>
                  <a:endParaRPr lang="en-US" altLang="zh-CN" sz="1400" dirty="0" smtClean="0">
                    <a:solidFill>
                      <a:schemeClr val="tx2"/>
                    </a:solidFill>
                    <a:ea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y</m:t>
                            </m:r>
                          </m:e>
                          <m:sub>
                            <m: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altLang="zh-CN" sz="1400" b="0" i="1" dirty="0" smtClean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1960" y="2491024"/>
                  <a:ext cx="688274" cy="824014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r="-6863" b="-165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3" name="TextBox 122"/>
                <p:cNvSpPr txBox="1"/>
                <p:nvPr/>
              </p:nvSpPr>
              <p:spPr>
                <a:xfrm>
                  <a:off x="6372200" y="2510805"/>
                  <a:ext cx="648072" cy="8207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w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CN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altLang="zh-CN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altLang="zh-CN" sz="1400" b="0" i="1" dirty="0" smtClean="0">
                    <a:solidFill>
                      <a:srgbClr val="0000CC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⇓</m:t>
                        </m:r>
                      </m:oMath>
                    </m:oMathPara>
                  </a14:m>
                  <a:endParaRPr lang="en-US" altLang="zh-CN" sz="1400" dirty="0" smtClean="0">
                    <a:solidFill>
                      <a:srgbClr val="0000CC"/>
                    </a:solidFill>
                    <a:ea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y</m:t>
                            </m:r>
                          </m:e>
                          <m:sub>
                            <m: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altLang="zh-CN" sz="1400" b="0" i="1" dirty="0" smtClean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2200" y="2510805"/>
                  <a:ext cx="648072" cy="820738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r="-13542" b="-165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组合 4"/>
          <p:cNvGrpSpPr/>
          <p:nvPr/>
        </p:nvGrpSpPr>
        <p:grpSpPr>
          <a:xfrm>
            <a:off x="238263" y="2874351"/>
            <a:ext cx="2821569" cy="3745227"/>
            <a:chOff x="6188825" y="2874351"/>
            <a:chExt cx="2821569" cy="3745227"/>
          </a:xfrm>
        </p:grpSpPr>
        <p:sp>
          <p:nvSpPr>
            <p:cNvPr id="215" name="矩形 214"/>
            <p:cNvSpPr/>
            <p:nvPr/>
          </p:nvSpPr>
          <p:spPr bwMode="auto">
            <a:xfrm>
              <a:off x="8168084" y="6240719"/>
              <a:ext cx="827584" cy="3788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sym typeface="Symbol" pitchFamily="18" charset="2"/>
              </a:endParaRPr>
            </a:p>
          </p:txBody>
        </p:sp>
        <p:pic>
          <p:nvPicPr>
            <p:cNvPr id="124" name="图片 12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7345" y="3452939"/>
              <a:ext cx="1964531" cy="404813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188825" y="2874351"/>
              <a:ext cx="282156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-285750">
                <a:buFont typeface="Wingdings" panose="05000000000000000000" pitchFamily="2" charset="2"/>
                <a:buChar char="n"/>
              </a:pPr>
              <a:r>
                <a:rPr lang="en-US" altLang="zh-CN" sz="1600" dirty="0"/>
                <a:t>Project each view to the common subspace</a:t>
              </a:r>
              <a:endParaRPr lang="en-US" altLang="zh-CN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24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Motivation</a:t>
            </a:r>
          </a:p>
          <a:p>
            <a:r>
              <a:rPr lang="en-US" altLang="zh-CN" dirty="0" smtClean="0"/>
              <a:t>Multi-view Discriminant Analysis (</a:t>
            </a:r>
            <a:r>
              <a:rPr lang="en-US" altLang="zh-CN" dirty="0" err="1" smtClean="0"/>
              <a:t>MvDA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Experiments</a:t>
            </a:r>
          </a:p>
          <a:p>
            <a:r>
              <a:rPr lang="en-US" altLang="zh-CN" dirty="0" smtClean="0"/>
              <a:t>Conclusions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51520" y="4725144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[1] </a:t>
            </a:r>
            <a:r>
              <a:rPr lang="en-US" altLang="zh-CN" dirty="0" err="1"/>
              <a:t>Meina</a:t>
            </a:r>
            <a:r>
              <a:rPr lang="en-US" altLang="zh-CN" dirty="0"/>
              <a:t> Kan, </a:t>
            </a:r>
            <a:r>
              <a:rPr lang="en-US" altLang="zh-CN" dirty="0" err="1"/>
              <a:t>Shiguang</a:t>
            </a:r>
            <a:r>
              <a:rPr lang="en-US" altLang="zh-CN" dirty="0"/>
              <a:t> Shan, </a:t>
            </a:r>
            <a:r>
              <a:rPr lang="en-US" altLang="zh-CN" dirty="0" err="1"/>
              <a:t>Haihong</a:t>
            </a:r>
            <a:r>
              <a:rPr lang="en-US" altLang="zh-CN" dirty="0"/>
              <a:t> Zhang, </a:t>
            </a:r>
            <a:r>
              <a:rPr lang="en-US" altLang="zh-CN" dirty="0" err="1"/>
              <a:t>Shihong</a:t>
            </a:r>
            <a:r>
              <a:rPr lang="en-US" altLang="zh-CN" dirty="0"/>
              <a:t> Lao, </a:t>
            </a:r>
            <a:r>
              <a:rPr lang="en-US" altLang="zh-CN" dirty="0" err="1"/>
              <a:t>Xilin</a:t>
            </a:r>
            <a:r>
              <a:rPr lang="en-US" altLang="zh-CN" dirty="0"/>
              <a:t> Chen. Multi-view </a:t>
            </a:r>
            <a:r>
              <a:rPr lang="en-US" altLang="zh-CN" dirty="0" smtClean="0"/>
              <a:t>     </a:t>
            </a:r>
            <a:br>
              <a:rPr lang="en-US" altLang="zh-CN" dirty="0" smtClean="0"/>
            </a:br>
            <a:r>
              <a:rPr lang="en-US" altLang="zh-CN" dirty="0" smtClean="0"/>
              <a:t>     Discriminant </a:t>
            </a:r>
            <a:r>
              <a:rPr lang="en-US" altLang="zh-CN" dirty="0"/>
              <a:t>Analysis. European Conference on Computer Vision (ECCV), 2012.</a:t>
            </a:r>
            <a:endParaRPr lang="zh-CN" altLang="en-US" dirty="0"/>
          </a:p>
          <a:p>
            <a:endParaRPr lang="en-US" altLang="zh-CN" dirty="0" smtClean="0"/>
          </a:p>
          <a:p>
            <a:r>
              <a:rPr lang="en-US" altLang="zh-CN" dirty="0" smtClean="0"/>
              <a:t>[2] </a:t>
            </a:r>
            <a:r>
              <a:rPr lang="en-US" altLang="zh-CN" dirty="0" err="1"/>
              <a:t>Meina</a:t>
            </a:r>
            <a:r>
              <a:rPr lang="en-US" altLang="zh-CN" dirty="0"/>
              <a:t> Kan, </a:t>
            </a:r>
            <a:r>
              <a:rPr lang="en-US" altLang="zh-CN" dirty="0" err="1"/>
              <a:t>Shiguang</a:t>
            </a:r>
            <a:r>
              <a:rPr lang="en-US" altLang="zh-CN" dirty="0"/>
              <a:t> </a:t>
            </a:r>
            <a:r>
              <a:rPr lang="en-US" altLang="zh-CN" dirty="0" err="1"/>
              <a:t>Shan,Haihong</a:t>
            </a:r>
            <a:r>
              <a:rPr lang="en-US" altLang="zh-CN" dirty="0"/>
              <a:t> Zhang, </a:t>
            </a:r>
            <a:r>
              <a:rPr lang="en-US" altLang="zh-CN" dirty="0" err="1"/>
              <a:t>Shihong</a:t>
            </a:r>
            <a:r>
              <a:rPr lang="en-US" altLang="zh-CN" dirty="0"/>
              <a:t> Lao, and </a:t>
            </a:r>
            <a:r>
              <a:rPr lang="en-US" altLang="zh-CN" dirty="0" err="1"/>
              <a:t>Xilin</a:t>
            </a:r>
            <a:r>
              <a:rPr lang="en-US" altLang="zh-CN" dirty="0"/>
              <a:t> Chen. </a:t>
            </a:r>
            <a:r>
              <a:rPr lang="en-US" altLang="zh-CN" dirty="0" smtClean="0"/>
              <a:t>Multi-</a:t>
            </a:r>
            <a:br>
              <a:rPr lang="en-US" altLang="zh-CN" dirty="0" smtClean="0"/>
            </a:br>
            <a:r>
              <a:rPr lang="en-US" altLang="zh-CN" dirty="0" smtClean="0"/>
              <a:t>     view </a:t>
            </a:r>
            <a:r>
              <a:rPr lang="en-US" altLang="zh-CN" dirty="0"/>
              <a:t>Discriminant Analysis. IEEE Transactions on Pattern Analysis and Machine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     Intelligence </a:t>
            </a:r>
            <a:r>
              <a:rPr lang="en-US" altLang="zh-CN" dirty="0"/>
              <a:t>(TPAMI), 2015</a:t>
            </a:r>
            <a:r>
              <a:rPr lang="en-US" altLang="zh-CN" dirty="0" smtClean="0"/>
              <a:t>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9437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Multi-view Discriminant Analysis </a:t>
            </a:r>
            <a:r>
              <a:rPr lang="en-US" altLang="zh-CN" sz="2800" dirty="0"/>
              <a:t>(</a:t>
            </a:r>
            <a:r>
              <a:rPr lang="en-US" altLang="zh-CN" sz="2800" dirty="0" err="1"/>
              <a:t>MvDA</a:t>
            </a:r>
            <a:r>
              <a:rPr lang="en-US" altLang="zh-CN" sz="2800" dirty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 vert="horz">
            <a:normAutofit/>
          </a:bodyPr>
          <a:lstStyle/>
          <a:p>
            <a:r>
              <a:rPr lang="en-US" altLang="zh-CN" sz="2800" dirty="0" smtClean="0"/>
              <a:t>Basic Idea</a:t>
            </a:r>
            <a:endParaRPr lang="zh-CN" altLang="en-US" sz="2800" dirty="0"/>
          </a:p>
          <a:p>
            <a:pPr lvl="1">
              <a:lnSpc>
                <a:spcPct val="100000"/>
              </a:lnSpc>
            </a:pPr>
            <a:r>
              <a:rPr lang="en-US" altLang="zh-CN" sz="2400" dirty="0" smtClean="0"/>
              <a:t>Project all views into one common subspace</a:t>
            </a:r>
            <a:endParaRPr lang="zh-CN" altLang="en-US" sz="2400" dirty="0"/>
          </a:p>
          <a:p>
            <a:pPr lvl="1">
              <a:lnSpc>
                <a:spcPct val="100000"/>
              </a:lnSpc>
            </a:pPr>
            <a:r>
              <a:rPr lang="en-US" altLang="zh-CN" sz="2400" dirty="0"/>
              <a:t>Discriminancy from both intra-view &amp; </a:t>
            </a:r>
            <a:r>
              <a:rPr lang="en-US" altLang="zh-CN" sz="2400" dirty="0" smtClean="0"/>
              <a:t>inter-view</a:t>
            </a:r>
            <a:endParaRPr lang="zh-CN" altLang="en-US" sz="2400" dirty="0"/>
          </a:p>
        </p:txBody>
      </p:sp>
      <p:grpSp>
        <p:nvGrpSpPr>
          <p:cNvPr id="99" name="组合 98"/>
          <p:cNvGrpSpPr>
            <a:grpSpLocks noChangeAspect="1"/>
          </p:cNvGrpSpPr>
          <p:nvPr/>
        </p:nvGrpSpPr>
        <p:grpSpPr>
          <a:xfrm>
            <a:off x="3275856" y="3060414"/>
            <a:ext cx="5763333" cy="3442532"/>
            <a:chOff x="960249" y="1327536"/>
            <a:chExt cx="6403703" cy="3825035"/>
          </a:xfrm>
        </p:grpSpPr>
        <p:sp>
          <p:nvSpPr>
            <p:cNvPr id="100" name="AutoShape 3"/>
            <p:cNvSpPr>
              <a:spLocks noChangeArrowheads="1"/>
            </p:cNvSpPr>
            <p:nvPr/>
          </p:nvSpPr>
          <p:spPr bwMode="auto">
            <a:xfrm>
              <a:off x="960249" y="3642182"/>
              <a:ext cx="6403703" cy="1510389"/>
            </a:xfrm>
            <a:prstGeom prst="parallelogram">
              <a:avLst>
                <a:gd name="adj" fmla="val 87692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65828" tIns="32914" rIns="65828" bIns="32914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Tahoma" pitchFamily="34" charset="0"/>
                <a:cs typeface="Tahoma" pitchFamily="34" charset="0"/>
              </a:endParaRPr>
            </a:p>
          </p:txBody>
        </p:sp>
        <p:grpSp>
          <p:nvGrpSpPr>
            <p:cNvPr id="101" name="组合 157"/>
            <p:cNvGrpSpPr/>
            <p:nvPr/>
          </p:nvGrpSpPr>
          <p:grpSpPr>
            <a:xfrm>
              <a:off x="1920147" y="4037878"/>
              <a:ext cx="479540" cy="312357"/>
              <a:chOff x="2621786" y="4560721"/>
              <a:chExt cx="487932" cy="318321"/>
            </a:xfrm>
          </p:grpSpPr>
          <p:sp>
            <p:nvSpPr>
              <p:cNvPr id="212" name="流程图: 联系 211"/>
              <p:cNvSpPr/>
              <p:nvPr/>
            </p:nvSpPr>
            <p:spPr>
              <a:xfrm>
                <a:off x="2621786" y="4735026"/>
                <a:ext cx="144016" cy="144016"/>
              </a:xfrm>
              <a:prstGeom prst="flowChartConnector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3" name="流程图: 联系 212"/>
              <p:cNvSpPr/>
              <p:nvPr/>
            </p:nvSpPr>
            <p:spPr>
              <a:xfrm>
                <a:off x="2799734" y="4560721"/>
                <a:ext cx="144016" cy="144016"/>
              </a:xfrm>
              <a:prstGeom prst="flowChartConnector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4" name="流程图: 联系 213"/>
              <p:cNvSpPr/>
              <p:nvPr/>
            </p:nvSpPr>
            <p:spPr>
              <a:xfrm>
                <a:off x="2965702" y="4727235"/>
                <a:ext cx="144016" cy="144016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2" name="组合 155"/>
            <p:cNvGrpSpPr/>
            <p:nvPr/>
          </p:nvGrpSpPr>
          <p:grpSpPr>
            <a:xfrm>
              <a:off x="5361864" y="4043406"/>
              <a:ext cx="550407" cy="306829"/>
              <a:chOff x="6051729" y="4584477"/>
              <a:chExt cx="560040" cy="312688"/>
            </a:xfrm>
          </p:grpSpPr>
          <p:sp>
            <p:nvSpPr>
              <p:cNvPr id="209" name="等腰三角形 208"/>
              <p:cNvSpPr/>
              <p:nvPr/>
            </p:nvSpPr>
            <p:spPr>
              <a:xfrm>
                <a:off x="6051729" y="4753149"/>
                <a:ext cx="216024" cy="144016"/>
              </a:xfrm>
              <a:prstGeom prst="triangl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0" name="等腰三角形 209"/>
              <p:cNvSpPr/>
              <p:nvPr/>
            </p:nvSpPr>
            <p:spPr>
              <a:xfrm>
                <a:off x="6217821" y="4584477"/>
                <a:ext cx="216024" cy="144016"/>
              </a:xfrm>
              <a:prstGeom prst="triangle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1" name="等腰三角形 210"/>
              <p:cNvSpPr/>
              <p:nvPr/>
            </p:nvSpPr>
            <p:spPr>
              <a:xfrm>
                <a:off x="6395745" y="4741193"/>
                <a:ext cx="216024" cy="144016"/>
              </a:xfrm>
              <a:prstGeom prst="triangl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3" name="组合 156"/>
            <p:cNvGrpSpPr/>
            <p:nvPr/>
          </p:nvGrpSpPr>
          <p:grpSpPr>
            <a:xfrm>
              <a:off x="3606213" y="3956902"/>
              <a:ext cx="486326" cy="393333"/>
              <a:chOff x="4042678" y="4534345"/>
              <a:chExt cx="494837" cy="400843"/>
            </a:xfrm>
          </p:grpSpPr>
          <p:sp>
            <p:nvSpPr>
              <p:cNvPr id="206" name="流程图: 决策 30"/>
              <p:cNvSpPr/>
              <p:nvPr/>
            </p:nvSpPr>
            <p:spPr>
              <a:xfrm>
                <a:off x="4042678" y="4719164"/>
                <a:ext cx="216024" cy="216024"/>
              </a:xfrm>
              <a:prstGeom prst="flowChartDecision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7" name="流程图: 决策 206"/>
              <p:cNvSpPr/>
              <p:nvPr/>
            </p:nvSpPr>
            <p:spPr>
              <a:xfrm>
                <a:off x="4201056" y="4534345"/>
                <a:ext cx="216024" cy="216024"/>
              </a:xfrm>
              <a:prstGeom prst="flowChartDecision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8" name="流程图: 决策 207"/>
              <p:cNvSpPr/>
              <p:nvPr/>
            </p:nvSpPr>
            <p:spPr>
              <a:xfrm>
                <a:off x="4321491" y="4719164"/>
                <a:ext cx="216024" cy="216024"/>
              </a:xfrm>
              <a:prstGeom prst="flowChartDecision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04" name="TextBox 28"/>
            <p:cNvSpPr txBox="1"/>
            <p:nvPr/>
          </p:nvSpPr>
          <p:spPr>
            <a:xfrm>
              <a:off x="3062917" y="3616505"/>
              <a:ext cx="4147660" cy="415830"/>
            </a:xfrm>
            <a:prstGeom prst="rect">
              <a:avLst/>
            </a:prstGeom>
            <a:noFill/>
          </p:spPr>
          <p:txBody>
            <a:bodyPr wrap="square" lIns="65828" tIns="32914" rIns="65828" bIns="32914" rtlCol="0">
              <a:spAutoFit/>
            </a:bodyPr>
            <a:lstStyle/>
            <a:p>
              <a:r>
                <a:rPr lang="en-US" altLang="zh-CN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Discriminant Common Space</a:t>
              </a:r>
              <a:endPara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5" name="组合 118"/>
            <p:cNvGrpSpPr/>
            <p:nvPr/>
          </p:nvGrpSpPr>
          <p:grpSpPr>
            <a:xfrm>
              <a:off x="3539297" y="1327536"/>
              <a:ext cx="1498642" cy="908656"/>
              <a:chOff x="7487833" y="18041375"/>
              <a:chExt cx="4162894" cy="2527998"/>
            </a:xfrm>
          </p:grpSpPr>
          <p:sp>
            <p:nvSpPr>
              <p:cNvPr id="202" name="椭圆 201"/>
              <p:cNvSpPr/>
              <p:nvPr/>
            </p:nvSpPr>
            <p:spPr>
              <a:xfrm rot="5400000">
                <a:off x="8305281" y="17223927"/>
                <a:ext cx="2527998" cy="4162894"/>
              </a:xfrm>
              <a:prstGeom prst="ellipse">
                <a:avLst/>
              </a:prstGeom>
              <a:solidFill>
                <a:schemeClr val="tx2">
                  <a:alpha val="20000"/>
                </a:schemeClr>
              </a:solidFill>
              <a:ln w="25400">
                <a:solidFill>
                  <a:schemeClr val="tx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3" name="流程图: 联系 202"/>
              <p:cNvSpPr/>
              <p:nvPr/>
            </p:nvSpPr>
            <p:spPr>
              <a:xfrm>
                <a:off x="8770407" y="19946466"/>
                <a:ext cx="393164" cy="393164"/>
              </a:xfrm>
              <a:prstGeom prst="flowChartConnector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4" name="流程图: 决策 47"/>
              <p:cNvSpPr/>
              <p:nvPr/>
            </p:nvSpPr>
            <p:spPr>
              <a:xfrm>
                <a:off x="9346471" y="19749885"/>
                <a:ext cx="589746" cy="589745"/>
              </a:xfrm>
              <a:prstGeom prst="flowChartDecision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5" name="等腰三角形 204"/>
              <p:cNvSpPr/>
              <p:nvPr/>
            </p:nvSpPr>
            <p:spPr>
              <a:xfrm>
                <a:off x="9980862" y="19946466"/>
                <a:ext cx="589745" cy="393164"/>
              </a:xfrm>
              <a:prstGeom prst="triangl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6" name="组合 115"/>
            <p:cNvGrpSpPr/>
            <p:nvPr/>
          </p:nvGrpSpPr>
          <p:grpSpPr>
            <a:xfrm>
              <a:off x="1564273" y="1327536"/>
              <a:ext cx="1498642" cy="908656"/>
              <a:chOff x="2124548" y="18002250"/>
              <a:chExt cx="4162894" cy="2527998"/>
            </a:xfrm>
          </p:grpSpPr>
          <p:sp>
            <p:nvSpPr>
              <p:cNvPr id="198" name="椭圆 197"/>
              <p:cNvSpPr/>
              <p:nvPr/>
            </p:nvSpPr>
            <p:spPr>
              <a:xfrm rot="5400000">
                <a:off x="2941996" y="17184802"/>
                <a:ext cx="2527998" cy="4162894"/>
              </a:xfrm>
              <a:prstGeom prst="ellipse">
                <a:avLst/>
              </a:prstGeom>
              <a:solidFill>
                <a:srgbClr val="00B050">
                  <a:alpha val="15000"/>
                </a:srgbClr>
              </a:solidFill>
              <a:ln w="25400">
                <a:solidFill>
                  <a:srgbClr val="00B05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9" name="流程图: 联系 43"/>
              <p:cNvSpPr/>
              <p:nvPr/>
            </p:nvSpPr>
            <p:spPr>
              <a:xfrm>
                <a:off x="3257102" y="19841334"/>
                <a:ext cx="393164" cy="393164"/>
              </a:xfrm>
              <a:prstGeom prst="flowChartConnector">
                <a:avLst/>
              </a:prstGeom>
              <a:solidFill>
                <a:srgbClr val="00B05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0" name="流程图: 决策 199"/>
              <p:cNvSpPr/>
              <p:nvPr/>
            </p:nvSpPr>
            <p:spPr>
              <a:xfrm>
                <a:off x="3905174" y="19644753"/>
                <a:ext cx="589746" cy="589745"/>
              </a:xfrm>
              <a:prstGeom prst="flowChartDecision">
                <a:avLst/>
              </a:prstGeom>
              <a:solidFill>
                <a:srgbClr val="00B05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01" name="等腰三角形 200"/>
              <p:cNvSpPr/>
              <p:nvPr/>
            </p:nvSpPr>
            <p:spPr>
              <a:xfrm>
                <a:off x="4625254" y="19841334"/>
                <a:ext cx="589745" cy="393164"/>
              </a:xfrm>
              <a:prstGeom prst="triangle">
                <a:avLst/>
              </a:prstGeom>
              <a:solidFill>
                <a:srgbClr val="00B050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107" name="组合 120"/>
            <p:cNvGrpSpPr/>
            <p:nvPr/>
          </p:nvGrpSpPr>
          <p:grpSpPr>
            <a:xfrm>
              <a:off x="5711934" y="1356192"/>
              <a:ext cx="1498642" cy="908656"/>
              <a:chOff x="12997756" y="17498194"/>
              <a:chExt cx="4162894" cy="2527998"/>
            </a:xfrm>
          </p:grpSpPr>
          <p:sp>
            <p:nvSpPr>
              <p:cNvPr id="194" name="椭圆 193"/>
              <p:cNvSpPr/>
              <p:nvPr/>
            </p:nvSpPr>
            <p:spPr>
              <a:xfrm rot="5400000">
                <a:off x="13815204" y="16680746"/>
                <a:ext cx="2527998" cy="4162894"/>
              </a:xfrm>
              <a:prstGeom prst="ellipse">
                <a:avLst/>
              </a:prstGeom>
              <a:solidFill>
                <a:srgbClr val="0000CC">
                  <a:alpha val="10980"/>
                </a:srgbClr>
              </a:solidFill>
              <a:ln w="25400">
                <a:solidFill>
                  <a:srgbClr val="0000CC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5" name="流程图: 联系 194"/>
              <p:cNvSpPr/>
              <p:nvPr/>
            </p:nvSpPr>
            <p:spPr>
              <a:xfrm>
                <a:off x="14077876" y="19298394"/>
                <a:ext cx="393164" cy="393164"/>
              </a:xfrm>
              <a:prstGeom prst="flowChartConnector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6" name="流程图: 决策 195"/>
              <p:cNvSpPr/>
              <p:nvPr/>
            </p:nvSpPr>
            <p:spPr>
              <a:xfrm>
                <a:off x="14836708" y="19101813"/>
                <a:ext cx="589746" cy="589745"/>
              </a:xfrm>
              <a:prstGeom prst="flowChartDecision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97" name="等腰三角形 196"/>
              <p:cNvSpPr/>
              <p:nvPr/>
            </p:nvSpPr>
            <p:spPr>
              <a:xfrm>
                <a:off x="15662052" y="19298394"/>
                <a:ext cx="589745" cy="393164"/>
              </a:xfrm>
              <a:prstGeom prst="triangle">
                <a:avLst/>
              </a:prstGeom>
              <a:solidFill>
                <a:srgbClr val="0000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ahoma" pitchFamily="34" charset="0"/>
                  <a:cs typeface="Tahoma" pitchFamily="34" charset="0"/>
                </a:endParaRPr>
              </a:p>
            </p:txBody>
          </p:sp>
        </p:grpSp>
        <p:cxnSp>
          <p:nvCxnSpPr>
            <p:cNvPr id="108" name="直接箭头连接符 107"/>
            <p:cNvCxnSpPr/>
            <p:nvPr/>
          </p:nvCxnSpPr>
          <p:spPr>
            <a:xfrm rot="16200000" flipH="1">
              <a:off x="1667828" y="2968295"/>
              <a:ext cx="1293974" cy="24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箭头连接符 108"/>
            <p:cNvCxnSpPr/>
            <p:nvPr/>
          </p:nvCxnSpPr>
          <p:spPr>
            <a:xfrm rot="16200000" flipH="1">
              <a:off x="3614487" y="2968296"/>
              <a:ext cx="1293974" cy="24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箭头连接符 109"/>
            <p:cNvCxnSpPr/>
            <p:nvPr/>
          </p:nvCxnSpPr>
          <p:spPr>
            <a:xfrm rot="16200000" flipH="1">
              <a:off x="5792009" y="2993973"/>
              <a:ext cx="1293974" cy="244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TextBox 110"/>
            <p:cNvSpPr txBox="1"/>
            <p:nvPr/>
          </p:nvSpPr>
          <p:spPr>
            <a:xfrm>
              <a:off x="2464527" y="4227205"/>
              <a:ext cx="677963" cy="281914"/>
            </a:xfrm>
            <a:prstGeom prst="rect">
              <a:avLst/>
            </a:prstGeom>
            <a:noFill/>
          </p:spPr>
          <p:txBody>
            <a:bodyPr wrap="none" lIns="65828" tIns="32914" rIns="65828" bIns="32914" rtlCol="0">
              <a:spAutoFit/>
            </a:bodyPr>
            <a:lstStyle/>
            <a:p>
              <a:r>
                <a:rPr lang="en-US" altLang="zh-C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 1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5990039" y="4227205"/>
              <a:ext cx="668345" cy="281914"/>
            </a:xfrm>
            <a:prstGeom prst="rect">
              <a:avLst/>
            </a:prstGeom>
            <a:noFill/>
          </p:spPr>
          <p:txBody>
            <a:bodyPr wrap="none" lIns="65828" tIns="32914" rIns="65828" bIns="32914" rtlCol="0">
              <a:spAutoFit/>
            </a:bodyPr>
            <a:lstStyle/>
            <a:p>
              <a:r>
                <a:rPr lang="en-US" altLang="zh-C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 </a:t>
              </a:r>
              <a:r>
                <a:rPr lang="en-US" altLang="zh-CN" sz="1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zh-CN" alt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4932040" y="4154435"/>
              <a:ext cx="640270" cy="312692"/>
            </a:xfrm>
            <a:prstGeom prst="rect">
              <a:avLst/>
            </a:prstGeom>
            <a:noFill/>
          </p:spPr>
          <p:txBody>
            <a:bodyPr wrap="square" lIns="65828" tIns="32914" rIns="65828" bIns="32914" rtlCol="0">
              <a:spAutoFit/>
            </a:bodyPr>
            <a:lstStyle/>
            <a:p>
              <a:r>
                <a:rPr lang="en-US" altLang="zh-CN" sz="1600" b="1" dirty="0" smtClean="0">
                  <a:latin typeface="Tahoma" pitchFamily="34" charset="0"/>
                  <a:cs typeface="Tahoma" pitchFamily="34" charset="0"/>
                </a:rPr>
                <a:t>. . .</a:t>
              </a:r>
              <a:endParaRPr lang="zh-CN" altLang="en-US" sz="1600" b="1" dirty="0">
                <a:latin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097669" y="4227206"/>
              <a:ext cx="940270" cy="281914"/>
            </a:xfrm>
            <a:prstGeom prst="rect">
              <a:avLst/>
            </a:prstGeom>
            <a:noFill/>
          </p:spPr>
          <p:txBody>
            <a:bodyPr wrap="square" lIns="65828" tIns="32914" rIns="65828" bIns="32914" rtlCol="0">
              <a:spAutoFit/>
            </a:bodyPr>
            <a:lstStyle/>
            <a:p>
              <a:r>
                <a:rPr lang="en-US" altLang="zh-CN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 2</a:t>
              </a:r>
              <a:endParaRPr lang="zh-CN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5" name="组合 114"/>
            <p:cNvGrpSpPr/>
            <p:nvPr/>
          </p:nvGrpSpPr>
          <p:grpSpPr>
            <a:xfrm>
              <a:off x="3362524" y="4532537"/>
              <a:ext cx="1046219" cy="401141"/>
              <a:chOff x="8147376" y="26784140"/>
              <a:chExt cx="2906162" cy="1116026"/>
            </a:xfrm>
          </p:grpSpPr>
          <p:grpSp>
            <p:nvGrpSpPr>
              <p:cNvPr id="182" name="组合 181"/>
              <p:cNvGrpSpPr/>
              <p:nvPr/>
            </p:nvGrpSpPr>
            <p:grpSpPr>
              <a:xfrm>
                <a:off x="9109322" y="26784140"/>
                <a:ext cx="961946" cy="1116024"/>
                <a:chOff x="9109322" y="26784140"/>
                <a:chExt cx="961946" cy="1116024"/>
              </a:xfrm>
            </p:grpSpPr>
            <p:pic>
              <p:nvPicPr>
                <p:cNvPr id="191" name="图片 190" descr="037_02.bmp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9339748" y="26784140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chemeClr val="tx2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92" name="图片 191" descr="037_02.bmp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9224535" y="26870550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chemeClr val="tx2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93" name="图片 192" descr="037_02.bmp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9109322" y="26985763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chemeClr val="tx2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</p:grpSp>
          <p:grpSp>
            <p:nvGrpSpPr>
              <p:cNvPr id="183" name="组合 182"/>
              <p:cNvGrpSpPr/>
              <p:nvPr/>
            </p:nvGrpSpPr>
            <p:grpSpPr>
              <a:xfrm>
                <a:off x="10091592" y="26784142"/>
                <a:ext cx="961946" cy="1116024"/>
                <a:chOff x="10091592" y="26784142"/>
                <a:chExt cx="961946" cy="1116024"/>
              </a:xfrm>
            </p:grpSpPr>
            <p:pic>
              <p:nvPicPr>
                <p:cNvPr id="188" name="图片 187" descr="037_02.bmp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0322018" y="26784142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00CC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89" name="图片 188" descr="037_02.bmp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0206805" y="26870552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00CC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90" name="图片 189" descr="037_02.bmp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0091592" y="26985765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00CC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</p:grpSp>
          <p:grpSp>
            <p:nvGrpSpPr>
              <p:cNvPr id="184" name="组合 183"/>
              <p:cNvGrpSpPr/>
              <p:nvPr/>
            </p:nvGrpSpPr>
            <p:grpSpPr>
              <a:xfrm>
                <a:off x="8147376" y="26784142"/>
                <a:ext cx="961946" cy="1116024"/>
                <a:chOff x="8147376" y="26784142"/>
                <a:chExt cx="961946" cy="1116024"/>
              </a:xfrm>
            </p:grpSpPr>
            <p:pic>
              <p:nvPicPr>
                <p:cNvPr id="185" name="图片 184" descr="037_02.bmp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8377802" y="26784142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B050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86" name="图片 185" descr="037_02.bmp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8262589" y="26870552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B050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87" name="图片 186" descr="037_02.bmp"/>
                <p:cNvPicPr>
                  <a:picLocks noChangeAspect="1"/>
                </p:cNvPicPr>
                <p:nvPr/>
              </p:nvPicPr>
              <p:blipFill>
                <a:blip r:embed="rId7" cstate="print"/>
                <a:stretch>
                  <a:fillRect/>
                </a:stretch>
              </p:blipFill>
              <p:spPr>
                <a:xfrm>
                  <a:off x="8147376" y="26985765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B050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</p:grpSp>
        </p:grpSp>
        <p:grpSp>
          <p:nvGrpSpPr>
            <p:cNvPr id="116" name="组合 115"/>
            <p:cNvGrpSpPr/>
            <p:nvPr/>
          </p:nvGrpSpPr>
          <p:grpSpPr>
            <a:xfrm>
              <a:off x="5108661" y="4532537"/>
              <a:ext cx="1046219" cy="401141"/>
              <a:chOff x="12997756" y="26784140"/>
              <a:chExt cx="2906162" cy="1116026"/>
            </a:xfrm>
          </p:grpSpPr>
          <p:grpSp>
            <p:nvGrpSpPr>
              <p:cNvPr id="170" name="组合 169"/>
              <p:cNvGrpSpPr/>
              <p:nvPr/>
            </p:nvGrpSpPr>
            <p:grpSpPr>
              <a:xfrm>
                <a:off x="13959702" y="26784140"/>
                <a:ext cx="961946" cy="1116024"/>
                <a:chOff x="13959702" y="26784140"/>
                <a:chExt cx="961946" cy="1116024"/>
              </a:xfrm>
            </p:grpSpPr>
            <p:pic>
              <p:nvPicPr>
                <p:cNvPr id="179" name="图片 178" descr="003_01.bmp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4190128" y="26784140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chemeClr val="tx2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80" name="图片 179" descr="003_01.bmp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4074915" y="26870550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chemeClr val="tx2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81" name="图片 180" descr="003_01.bmp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13959702" y="26985763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chemeClr val="tx2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</p:grpSp>
          <p:grpSp>
            <p:nvGrpSpPr>
              <p:cNvPr id="171" name="组合 170"/>
              <p:cNvGrpSpPr/>
              <p:nvPr/>
            </p:nvGrpSpPr>
            <p:grpSpPr>
              <a:xfrm>
                <a:off x="14941972" y="26784142"/>
                <a:ext cx="961946" cy="1116024"/>
                <a:chOff x="14941972" y="26784142"/>
                <a:chExt cx="961946" cy="1116024"/>
              </a:xfrm>
            </p:grpSpPr>
            <p:pic>
              <p:nvPicPr>
                <p:cNvPr id="176" name="图片 175" descr="003_01.bmp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5172398" y="26784142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00CC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77" name="图片 176" descr="003_01.bmp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5057185" y="26870552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00CC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78" name="图片 177" descr="003_01.bmp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14941972" y="26985765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00CC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</p:grpSp>
          <p:grpSp>
            <p:nvGrpSpPr>
              <p:cNvPr id="172" name="组合 171"/>
              <p:cNvGrpSpPr/>
              <p:nvPr/>
            </p:nvGrpSpPr>
            <p:grpSpPr>
              <a:xfrm>
                <a:off x="12997756" y="26784142"/>
                <a:ext cx="961946" cy="1116024"/>
                <a:chOff x="12997756" y="26784142"/>
                <a:chExt cx="961946" cy="1116024"/>
              </a:xfrm>
            </p:grpSpPr>
            <p:pic>
              <p:nvPicPr>
                <p:cNvPr id="173" name="图片 172" descr="003_01.bmp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13228182" y="26784142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B050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74" name="图片 173" descr="003_01.bmp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13112969" y="26870552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B050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75" name="图片 174" descr="003_01.bmp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12997756" y="26985765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B050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</p:grpSp>
        </p:grpSp>
        <p:grpSp>
          <p:nvGrpSpPr>
            <p:cNvPr id="117" name="组合 116"/>
            <p:cNvGrpSpPr/>
            <p:nvPr/>
          </p:nvGrpSpPr>
          <p:grpSpPr>
            <a:xfrm>
              <a:off x="1634995" y="4532537"/>
              <a:ext cx="1046219" cy="403762"/>
              <a:chOff x="3348684" y="26784140"/>
              <a:chExt cx="2906162" cy="1123316"/>
            </a:xfrm>
          </p:grpSpPr>
          <p:pic>
            <p:nvPicPr>
              <p:cNvPr id="160" name="图片 159" descr="112_01.bmp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541056" y="26784140"/>
                <a:ext cx="731520" cy="91440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" cap="sq">
                <a:solidFill>
                  <a:schemeClr val="tx2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isometricOffAxis2Lef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61" name="图片 160" descr="112_01.bmp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425843" y="26870550"/>
                <a:ext cx="731520" cy="91440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" cap="sq">
                <a:solidFill>
                  <a:schemeClr val="tx2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isometricOffAxis2Lef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62" name="图片 161" descr="112_01.bmp"/>
              <p:cNvPicPr>
                <a:picLocks noChangeAspect="1"/>
              </p:cNvPicPr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4310630" y="26985763"/>
                <a:ext cx="731520" cy="91440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" cap="sq">
                <a:solidFill>
                  <a:schemeClr val="tx2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isometricOffAxis2Lef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63" name="图片 162" descr="112_01.bmp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523326" y="26784142"/>
                <a:ext cx="731520" cy="91440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" cap="sq">
                <a:solidFill>
                  <a:srgbClr val="0000CC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isometricOffAxis2Lef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64" name="图片 163" descr="112_01.bmp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408113" y="26870552"/>
                <a:ext cx="731520" cy="91440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" cap="sq">
                <a:solidFill>
                  <a:srgbClr val="0000CC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isometricOffAxis2Lef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165" name="图片 164" descr="112_01.bmp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5292900" y="26985765"/>
                <a:ext cx="731520" cy="914401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" cap="sq">
                <a:solidFill>
                  <a:srgbClr val="0000CC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isometricOffAxis2Lef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grpSp>
            <p:nvGrpSpPr>
              <p:cNvPr id="166" name="组合 165"/>
              <p:cNvGrpSpPr/>
              <p:nvPr/>
            </p:nvGrpSpPr>
            <p:grpSpPr>
              <a:xfrm>
                <a:off x="3348684" y="26784142"/>
                <a:ext cx="961946" cy="1123314"/>
                <a:chOff x="3348684" y="26784142"/>
                <a:chExt cx="961946" cy="1123314"/>
              </a:xfrm>
            </p:grpSpPr>
            <p:pic>
              <p:nvPicPr>
                <p:cNvPr id="167" name="图片 166" descr="112_01.bmp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3579110" y="26784142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B050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68" name="图片 167" descr="112_01.bmp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3463897" y="26870552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B050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  <p:pic>
              <p:nvPicPr>
                <p:cNvPr id="169" name="图片 168" descr="112_01.bmp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3348684" y="26993055"/>
                  <a:ext cx="731520" cy="914401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" cap="sq">
                  <a:solidFill>
                    <a:srgbClr val="00B050"/>
                  </a:solidFill>
                  <a:miter lim="800000"/>
                </a:ln>
                <a:effectLst>
                  <a:outerShdw blurRad="55000" dist="18000" dir="54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isometricOffAxis2Left"/>
                  <a:lightRig rig="twoPt" dir="t">
                    <a:rot lat="0" lon="0" rev="7200000"/>
                  </a:lightRig>
                </a:scene3d>
                <a:sp3d>
                  <a:bevelT w="25400" h="19050"/>
                  <a:contourClr>
                    <a:srgbClr val="FFFFFF"/>
                  </a:contourClr>
                </a:sp3d>
              </p:spPr>
            </p:pic>
          </p:grpSp>
        </p:grpSp>
        <p:grpSp>
          <p:nvGrpSpPr>
            <p:cNvPr id="118" name="组合 117"/>
            <p:cNvGrpSpPr/>
            <p:nvPr/>
          </p:nvGrpSpPr>
          <p:grpSpPr>
            <a:xfrm>
              <a:off x="3725445" y="1493947"/>
              <a:ext cx="1072141" cy="401141"/>
              <a:chOff x="18902412" y="22866896"/>
              <a:chExt cx="2978170" cy="1116024"/>
            </a:xfrm>
          </p:grpSpPr>
          <p:grpSp>
            <p:nvGrpSpPr>
              <p:cNvPr id="148" name="组合 160"/>
              <p:cNvGrpSpPr>
                <a:grpSpLocks noChangeAspect="1"/>
              </p:cNvGrpSpPr>
              <p:nvPr/>
            </p:nvGrpSpPr>
            <p:grpSpPr>
              <a:xfrm>
                <a:off x="19874518" y="22866896"/>
                <a:ext cx="961946" cy="1116024"/>
                <a:chOff x="13141772" y="20922680"/>
                <a:chExt cx="2404864" cy="2790057"/>
              </a:xfrm>
              <a:scene3d>
                <a:camera prst="isometricOffAxis2Left"/>
                <a:lightRig rig="threePt" dir="t"/>
              </a:scene3d>
            </p:grpSpPr>
            <p:pic>
              <p:nvPicPr>
                <p:cNvPr id="157" name="图片 156" descr="037_02.bmp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3717836" y="20922680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58" name="图片 157" descr="037_02.bmp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3429804" y="21138704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59" name="图片 158" descr="037_02.bmp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13141772" y="21426737"/>
                  <a:ext cx="1828800" cy="2286000"/>
                </a:xfrm>
                <a:prstGeom prst="rect">
                  <a:avLst/>
                </a:prstGeom>
              </p:spPr>
            </p:pic>
          </p:grpSp>
          <p:grpSp>
            <p:nvGrpSpPr>
              <p:cNvPr id="149" name="组合 159"/>
              <p:cNvGrpSpPr>
                <a:grpSpLocks noChangeAspect="1"/>
              </p:cNvGrpSpPr>
              <p:nvPr/>
            </p:nvGrpSpPr>
            <p:grpSpPr>
              <a:xfrm>
                <a:off x="18902412" y="22866896"/>
                <a:ext cx="961946" cy="1116024"/>
                <a:chOff x="8533260" y="20922680"/>
                <a:chExt cx="2404864" cy="2790057"/>
              </a:xfrm>
              <a:scene3d>
                <a:camera prst="isometricOffAxis2Left"/>
                <a:lightRig rig="threePt" dir="t"/>
              </a:scene3d>
            </p:grpSpPr>
            <p:pic>
              <p:nvPicPr>
                <p:cNvPr id="154" name="图片 153" descr="112_01.bmp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9109324" y="20922680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55" name="图片 154" descr="112_01.bmp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8821292" y="21138704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56" name="图片 155" descr="112_01.bmp"/>
                <p:cNvPicPr>
                  <a:picLocks noChangeAspect="1"/>
                </p:cNvPicPr>
                <p:nvPr/>
              </p:nvPicPr>
              <p:blipFill>
                <a:blip r:embed="rId11" cstate="print"/>
                <a:stretch>
                  <a:fillRect/>
                </a:stretch>
              </p:blipFill>
              <p:spPr>
                <a:xfrm>
                  <a:off x="8533260" y="21426737"/>
                  <a:ext cx="1828800" cy="2286000"/>
                </a:xfrm>
                <a:prstGeom prst="rect">
                  <a:avLst/>
                </a:prstGeom>
              </p:spPr>
            </p:pic>
          </p:grpSp>
          <p:grpSp>
            <p:nvGrpSpPr>
              <p:cNvPr id="150" name="组合 158"/>
              <p:cNvGrpSpPr>
                <a:grpSpLocks noChangeAspect="1"/>
              </p:cNvGrpSpPr>
              <p:nvPr/>
            </p:nvGrpSpPr>
            <p:grpSpPr>
              <a:xfrm>
                <a:off x="20918636" y="22866896"/>
                <a:ext cx="961946" cy="1116024"/>
                <a:chOff x="3204668" y="20922680"/>
                <a:chExt cx="2404864" cy="2790057"/>
              </a:xfrm>
              <a:scene3d>
                <a:camera prst="isometricOffAxis2Left"/>
                <a:lightRig rig="threePt" dir="t"/>
              </a:scene3d>
            </p:grpSpPr>
            <p:pic>
              <p:nvPicPr>
                <p:cNvPr id="151" name="图片 68" descr="003_01.bmp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3780732" y="20922680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52" name="图片 151" descr="003_01.bmp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3492700" y="21138704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53" name="图片 152" descr="003_01.bmp"/>
                <p:cNvPicPr>
                  <a:picLocks noChangeAspect="1"/>
                </p:cNvPicPr>
                <p:nvPr/>
              </p:nvPicPr>
              <p:blipFill>
                <a:blip r:embed="rId8" cstate="print"/>
                <a:stretch>
                  <a:fillRect/>
                </a:stretch>
              </p:blipFill>
              <p:spPr>
                <a:xfrm>
                  <a:off x="3204668" y="21426737"/>
                  <a:ext cx="1828800" cy="2286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9" name="组合 118"/>
            <p:cNvGrpSpPr/>
            <p:nvPr/>
          </p:nvGrpSpPr>
          <p:grpSpPr>
            <a:xfrm>
              <a:off x="5928890" y="1493947"/>
              <a:ext cx="1072141" cy="401141"/>
              <a:chOff x="18902412" y="24307056"/>
              <a:chExt cx="2978170" cy="1116026"/>
            </a:xfrm>
          </p:grpSpPr>
          <p:grpSp>
            <p:nvGrpSpPr>
              <p:cNvPr id="136" name="组合 163"/>
              <p:cNvGrpSpPr>
                <a:grpSpLocks noChangeAspect="1"/>
              </p:cNvGrpSpPr>
              <p:nvPr/>
            </p:nvGrpSpPr>
            <p:grpSpPr>
              <a:xfrm>
                <a:off x="19874518" y="24307056"/>
                <a:ext cx="961946" cy="1116026"/>
                <a:chOff x="13141772" y="25675206"/>
                <a:chExt cx="2404864" cy="2790060"/>
              </a:xfrm>
              <a:scene3d>
                <a:camera prst="isometricOffAxis2Left"/>
                <a:lightRig rig="threePt" dir="t"/>
              </a:scene3d>
            </p:grpSpPr>
            <p:pic>
              <p:nvPicPr>
                <p:cNvPr id="145" name="图片 144" descr="037_02.bmp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3717836" y="25675206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46" name="图片 145" descr="037_02.bmp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3429804" y="25891229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47" name="图片 146" descr="037_02.bmp"/>
                <p:cNvPicPr>
                  <a:picLocks noChangeAspect="1"/>
                </p:cNvPicPr>
                <p:nvPr/>
              </p:nvPicPr>
              <p:blipFill>
                <a:blip r:embed="rId6" cstate="print"/>
                <a:stretch>
                  <a:fillRect/>
                </a:stretch>
              </p:blipFill>
              <p:spPr>
                <a:xfrm>
                  <a:off x="13141772" y="26179266"/>
                  <a:ext cx="1828800" cy="2286000"/>
                </a:xfrm>
                <a:prstGeom prst="rect">
                  <a:avLst/>
                </a:prstGeom>
              </p:spPr>
            </p:pic>
          </p:grpSp>
          <p:grpSp>
            <p:nvGrpSpPr>
              <p:cNvPr id="137" name="组合 162"/>
              <p:cNvGrpSpPr>
                <a:grpSpLocks noChangeAspect="1"/>
              </p:cNvGrpSpPr>
              <p:nvPr/>
            </p:nvGrpSpPr>
            <p:grpSpPr>
              <a:xfrm>
                <a:off x="18902412" y="24307056"/>
                <a:ext cx="961946" cy="1116026"/>
                <a:chOff x="8533260" y="25675206"/>
                <a:chExt cx="2404864" cy="2790060"/>
              </a:xfrm>
              <a:scene3d>
                <a:camera prst="isometricOffAxis2Left"/>
                <a:lightRig rig="threePt" dir="t"/>
              </a:scene3d>
            </p:grpSpPr>
            <p:pic>
              <p:nvPicPr>
                <p:cNvPr id="142" name="图片 141" descr="112_01.bmp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9109324" y="25675206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43" name="图片 142" descr="112_01.bmp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8821292" y="25891229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44" name="图片 143" descr="112_01.bmp"/>
                <p:cNvPicPr>
                  <a:picLocks noChangeAspect="1"/>
                </p:cNvPicPr>
                <p:nvPr/>
              </p:nvPicPr>
              <p:blipFill>
                <a:blip r:embed="rId12" cstate="print"/>
                <a:stretch>
                  <a:fillRect/>
                </a:stretch>
              </p:blipFill>
              <p:spPr>
                <a:xfrm>
                  <a:off x="8533260" y="26179266"/>
                  <a:ext cx="1828800" cy="2286000"/>
                </a:xfrm>
                <a:prstGeom prst="rect">
                  <a:avLst/>
                </a:prstGeom>
              </p:spPr>
            </p:pic>
          </p:grpSp>
          <p:grpSp>
            <p:nvGrpSpPr>
              <p:cNvPr id="138" name="组合 161"/>
              <p:cNvGrpSpPr>
                <a:grpSpLocks noChangeAspect="1"/>
              </p:cNvGrpSpPr>
              <p:nvPr/>
            </p:nvGrpSpPr>
            <p:grpSpPr>
              <a:xfrm>
                <a:off x="20918636" y="24307056"/>
                <a:ext cx="961946" cy="1116026"/>
                <a:chOff x="3204668" y="25675206"/>
                <a:chExt cx="2404864" cy="2790060"/>
              </a:xfrm>
              <a:scene3d>
                <a:camera prst="isometricOffAxis2Left"/>
                <a:lightRig rig="threePt" dir="t"/>
              </a:scene3d>
            </p:grpSpPr>
            <p:pic>
              <p:nvPicPr>
                <p:cNvPr id="139" name="图片 138" descr="003_01.bmp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3780732" y="25675206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40" name="图片 139" descr="003_01.bmp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3492700" y="25891229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41" name="图片 140" descr="003_01.bmp"/>
                <p:cNvPicPr>
                  <a:picLocks noChangeAspect="1"/>
                </p:cNvPicPr>
                <p:nvPr/>
              </p:nvPicPr>
              <p:blipFill>
                <a:blip r:embed="rId9" cstate="print"/>
                <a:stretch>
                  <a:fillRect/>
                </a:stretch>
              </p:blipFill>
              <p:spPr>
                <a:xfrm>
                  <a:off x="3204668" y="26179266"/>
                  <a:ext cx="1828800" cy="228600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20" name="组合 119"/>
            <p:cNvGrpSpPr/>
            <p:nvPr/>
          </p:nvGrpSpPr>
          <p:grpSpPr>
            <a:xfrm>
              <a:off x="1764610" y="1468065"/>
              <a:ext cx="1072141" cy="401141"/>
              <a:chOff x="18902412" y="25783220"/>
              <a:chExt cx="2978170" cy="1116026"/>
            </a:xfrm>
          </p:grpSpPr>
          <p:grpSp>
            <p:nvGrpSpPr>
              <p:cNvPr id="6" name="组合 264"/>
              <p:cNvGrpSpPr/>
              <p:nvPr/>
            </p:nvGrpSpPr>
            <p:grpSpPr>
              <a:xfrm>
                <a:off x="19874530" y="25783222"/>
                <a:ext cx="961947" cy="1116024"/>
                <a:chOff x="18902408" y="22650893"/>
                <a:chExt cx="1923892" cy="2232047"/>
              </a:xfrm>
              <a:scene3d>
                <a:camera prst="isometricOffAxis2Left"/>
                <a:lightRig rig="threePt" dir="t"/>
              </a:scene3d>
            </p:grpSpPr>
            <p:pic>
              <p:nvPicPr>
                <p:cNvPr id="133" name="图片 132" descr="037_02.bmp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19363259" y="22650893"/>
                  <a:ext cx="1463041" cy="1828802"/>
                </a:xfrm>
                <a:prstGeom prst="rect">
                  <a:avLst/>
                </a:prstGeom>
              </p:spPr>
            </p:pic>
            <p:pic>
              <p:nvPicPr>
                <p:cNvPr id="134" name="图片 133" descr="037_02.bmp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19132834" y="22823712"/>
                  <a:ext cx="1463041" cy="1828802"/>
                </a:xfrm>
                <a:prstGeom prst="rect">
                  <a:avLst/>
                </a:prstGeom>
              </p:spPr>
            </p:pic>
            <p:pic>
              <p:nvPicPr>
                <p:cNvPr id="135" name="图片 134" descr="037_02.bmp"/>
                <p:cNvPicPr>
                  <a:picLocks noChangeAspect="1"/>
                </p:cNvPicPr>
                <p:nvPr/>
              </p:nvPicPr>
              <p:blipFill>
                <a:blip r:embed="rId14" cstate="print"/>
                <a:stretch>
                  <a:fillRect/>
                </a:stretch>
              </p:blipFill>
              <p:spPr>
                <a:xfrm>
                  <a:off x="18902408" y="23054138"/>
                  <a:ext cx="1463041" cy="1828802"/>
                </a:xfrm>
                <a:prstGeom prst="rect">
                  <a:avLst/>
                </a:prstGeom>
              </p:spPr>
            </p:pic>
          </p:grpSp>
          <p:grpSp>
            <p:nvGrpSpPr>
              <p:cNvPr id="125" name="组合 165"/>
              <p:cNvGrpSpPr>
                <a:grpSpLocks noChangeAspect="1"/>
              </p:cNvGrpSpPr>
              <p:nvPr/>
            </p:nvGrpSpPr>
            <p:grpSpPr>
              <a:xfrm>
                <a:off x="18902412" y="25783222"/>
                <a:ext cx="961946" cy="1116026"/>
                <a:chOff x="8533260" y="29563638"/>
                <a:chExt cx="2404864" cy="2790060"/>
              </a:xfrm>
              <a:scene3d>
                <a:camera prst="isometricOffAxis2Left"/>
                <a:lightRig rig="threePt" dir="t"/>
              </a:scene3d>
            </p:grpSpPr>
            <p:pic>
              <p:nvPicPr>
                <p:cNvPr id="130" name="图片 129" descr="112_01.bmp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9109324" y="29563638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31" name="图片 130" descr="112_01.bmp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8821292" y="29779663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32" name="图片 131" descr="112_01.bmp"/>
                <p:cNvPicPr>
                  <a:picLocks noChangeAspect="1"/>
                </p:cNvPicPr>
                <p:nvPr/>
              </p:nvPicPr>
              <p:blipFill>
                <a:blip r:embed="rId13" cstate="print"/>
                <a:stretch>
                  <a:fillRect/>
                </a:stretch>
              </p:blipFill>
              <p:spPr>
                <a:xfrm>
                  <a:off x="8533260" y="30067698"/>
                  <a:ext cx="1828800" cy="2286000"/>
                </a:xfrm>
                <a:prstGeom prst="rect">
                  <a:avLst/>
                </a:prstGeom>
              </p:spPr>
            </p:pic>
          </p:grpSp>
          <p:grpSp>
            <p:nvGrpSpPr>
              <p:cNvPr id="126" name="组合 166"/>
              <p:cNvGrpSpPr>
                <a:grpSpLocks noChangeAspect="1"/>
              </p:cNvGrpSpPr>
              <p:nvPr/>
            </p:nvGrpSpPr>
            <p:grpSpPr>
              <a:xfrm>
                <a:off x="20918636" y="25783220"/>
                <a:ext cx="961946" cy="1116026"/>
                <a:chOff x="3204668" y="29563638"/>
                <a:chExt cx="2404864" cy="2790060"/>
              </a:xfrm>
              <a:scene3d>
                <a:camera prst="isometricOffAxis2Left"/>
                <a:lightRig rig="threePt" dir="t"/>
              </a:scene3d>
            </p:grpSpPr>
            <p:pic>
              <p:nvPicPr>
                <p:cNvPr id="127" name="图片 71" descr="003_01.bmp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3780732" y="29563638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28" name="图片 127" descr="003_01.bmp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3492700" y="29779661"/>
                  <a:ext cx="1828800" cy="2286000"/>
                </a:xfrm>
                <a:prstGeom prst="rect">
                  <a:avLst/>
                </a:prstGeom>
              </p:spPr>
            </p:pic>
            <p:pic>
              <p:nvPicPr>
                <p:cNvPr id="129" name="图片 128" descr="003_01.bmp"/>
                <p:cNvPicPr>
                  <a:picLocks noChangeAspect="1"/>
                </p:cNvPicPr>
                <p:nvPr/>
              </p:nvPicPr>
              <p:blipFill>
                <a:blip r:embed="rId10" cstate="print"/>
                <a:stretch>
                  <a:fillRect/>
                </a:stretch>
              </p:blipFill>
              <p:spPr>
                <a:xfrm>
                  <a:off x="3204668" y="30067698"/>
                  <a:ext cx="1828800" cy="2286000"/>
                </a:xfrm>
                <a:prstGeom prst="rect">
                  <a:avLst/>
                </a:prstGeom>
              </p:spPr>
            </p:pic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/>
                <p:cNvSpPr txBox="1"/>
                <p:nvPr/>
              </p:nvSpPr>
              <p:spPr>
                <a:xfrm>
                  <a:off x="2267744" y="2510805"/>
                  <a:ext cx="648072" cy="7412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1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w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1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sz="1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altLang="zh-CN" sz="1400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altLang="zh-CN" sz="1400" b="0" i="1" dirty="0" smtClean="0">
                    <a:solidFill>
                      <a:srgbClr val="00B050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dirty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</a:rPr>
                          <m:t>⇓</m:t>
                        </m:r>
                      </m:oMath>
                    </m:oMathPara>
                  </a14:m>
                  <a:endParaRPr lang="en-US" altLang="zh-CN" sz="1400" dirty="0" smtClean="0">
                    <a:solidFill>
                      <a:srgbClr val="00B050"/>
                    </a:solidFill>
                    <a:ea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y</m:t>
                            </m:r>
                          </m:e>
                          <m:sub>
                            <m: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1</m:t>
                            </m:r>
                            <m: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altLang="zh-CN" sz="1400" b="0" i="1" dirty="0" smtClean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2510805"/>
                  <a:ext cx="648072" cy="741229"/>
                </a:xfrm>
                <a:prstGeom prst="rect">
                  <a:avLst/>
                </a:prstGeom>
                <a:blipFill rotWithShape="1">
                  <a:blip r:embed="rId15" cstate="print"/>
                  <a:stretch>
                    <a:fillRect r="-2830" b="-82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2" name="TextBox 121"/>
                <p:cNvSpPr txBox="1"/>
                <p:nvPr/>
              </p:nvSpPr>
              <p:spPr>
                <a:xfrm>
                  <a:off x="4211960" y="2491024"/>
                  <a:ext cx="688274" cy="8240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w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en-US" altLang="zh-CN" sz="1400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altLang="zh-CN" sz="1400" b="0" i="1" dirty="0" smtClean="0">
                    <a:solidFill>
                      <a:schemeClr val="tx2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dirty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</a:rPr>
                          <m:t>⇓</m:t>
                        </m:r>
                      </m:oMath>
                    </m:oMathPara>
                  </a14:m>
                  <a:endParaRPr lang="en-US" altLang="zh-CN" sz="1400" dirty="0" smtClean="0">
                    <a:solidFill>
                      <a:schemeClr val="tx2"/>
                    </a:solidFill>
                    <a:ea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y</m:t>
                            </m:r>
                          </m:e>
                          <m:sub>
                            <m: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altLang="zh-CN" sz="1400" b="0" i="1" dirty="0" smtClean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122" name="TextBox 1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1960" y="2491024"/>
                  <a:ext cx="688274" cy="824014"/>
                </a:xfrm>
                <a:prstGeom prst="rect">
                  <a:avLst/>
                </a:prstGeom>
                <a:blipFill rotWithShape="1">
                  <a:blip r:embed="rId16"/>
                  <a:stretch>
                    <a:fillRect r="-6863" b="-165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3" name="TextBox 122"/>
                <p:cNvSpPr txBox="1"/>
                <p:nvPr/>
              </p:nvSpPr>
              <p:spPr>
                <a:xfrm>
                  <a:off x="6372200" y="2510805"/>
                  <a:ext cx="648072" cy="8207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w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CN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x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𝑖</m:t>
                            </m:r>
                            <m:r>
                              <a:rPr lang="en-US" altLang="zh-CN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altLang="zh-CN" sz="14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altLang="zh-CN" sz="1400" b="0" i="1" dirty="0" smtClean="0">
                    <a:solidFill>
                      <a:srgbClr val="0000CC"/>
                    </a:solidFill>
                    <a:latin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400" dirty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⇓</m:t>
                        </m:r>
                      </m:oMath>
                    </m:oMathPara>
                  </a14:m>
                  <a:endParaRPr lang="en-US" altLang="zh-CN" sz="1400" dirty="0" smtClean="0">
                    <a:solidFill>
                      <a:srgbClr val="0000CC"/>
                    </a:solidFill>
                    <a:ea typeface="Cambria Math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400" b="0" i="0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y</m:t>
                            </m:r>
                          </m:e>
                          <m:sub>
                            <m: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3</m:t>
                            </m:r>
                            <m:r>
                              <a:rPr lang="en-US" altLang="zh-CN" sz="14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altLang="zh-CN" sz="1400" b="0" i="1" dirty="0" smtClean="0">
                    <a:solidFill>
                      <a:srgbClr val="00B050"/>
                    </a:solidFill>
                  </a:endParaRPr>
                </a:p>
              </p:txBody>
            </p:sp>
          </mc:Choice>
          <mc:Fallback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2200" y="2510805"/>
                  <a:ext cx="648072" cy="820738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r="-13542" b="-165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组合 4"/>
          <p:cNvGrpSpPr/>
          <p:nvPr/>
        </p:nvGrpSpPr>
        <p:grpSpPr>
          <a:xfrm>
            <a:off x="238263" y="2874351"/>
            <a:ext cx="2821569" cy="3745227"/>
            <a:chOff x="6188825" y="2874351"/>
            <a:chExt cx="2821569" cy="3745227"/>
          </a:xfrm>
        </p:grpSpPr>
        <p:sp>
          <p:nvSpPr>
            <p:cNvPr id="215" name="矩形 214"/>
            <p:cNvSpPr/>
            <p:nvPr/>
          </p:nvSpPr>
          <p:spPr bwMode="auto">
            <a:xfrm>
              <a:off x="8168084" y="6240719"/>
              <a:ext cx="827584" cy="3788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sym typeface="Symbol" pitchFamily="18" charset="2"/>
              </a:endParaRPr>
            </a:p>
          </p:txBody>
        </p:sp>
        <p:pic>
          <p:nvPicPr>
            <p:cNvPr id="124" name="图片 123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7345" y="3452939"/>
              <a:ext cx="1964531" cy="404813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188825" y="2874351"/>
              <a:ext cx="282156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-285750">
                <a:buFont typeface="Wingdings" panose="05000000000000000000" pitchFamily="2" charset="2"/>
                <a:buChar char="n"/>
              </a:pPr>
              <a:r>
                <a:rPr lang="en-US" altLang="zh-CN" sz="1600" dirty="0"/>
                <a:t>Project each view to the common subspace</a:t>
              </a:r>
              <a:endParaRPr lang="en-US" altLang="zh-CN" sz="1600" dirty="0"/>
            </a:p>
          </p:txBody>
        </p:sp>
        <p:sp>
          <p:nvSpPr>
            <p:cNvPr id="216" name="矩形 215"/>
            <p:cNvSpPr/>
            <p:nvPr/>
          </p:nvSpPr>
          <p:spPr>
            <a:xfrm>
              <a:off x="6188825" y="4281242"/>
              <a:ext cx="282156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-285750">
                <a:buFont typeface="Wingdings" panose="05000000000000000000" pitchFamily="2" charset="2"/>
                <a:buChar char="n"/>
              </a:pPr>
              <a:r>
                <a:rPr lang="en-US" altLang="zh-CN" sz="1600" dirty="0"/>
                <a:t>Discriminancy of all views in common space</a:t>
              </a:r>
            </a:p>
          </p:txBody>
        </p:sp>
        <p:pic>
          <p:nvPicPr>
            <p:cNvPr id="218" name="图片 21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9753" y="5275059"/>
              <a:ext cx="2379712" cy="10438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98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Multi-view Discriminant Analysis </a:t>
            </a:r>
            <a:r>
              <a:rPr lang="en-US" altLang="zh-CN" sz="2800" dirty="0"/>
              <a:t>(</a:t>
            </a:r>
            <a:r>
              <a:rPr lang="en-US" altLang="zh-CN" sz="2800" dirty="0" err="1"/>
              <a:t>MvDA</a:t>
            </a:r>
            <a:r>
              <a:rPr lang="en-US" altLang="zh-CN" sz="2800" dirty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 vert="horz">
            <a:normAutofit/>
          </a:bodyPr>
          <a:lstStyle/>
          <a:p>
            <a:r>
              <a:rPr lang="en-US" altLang="zh-CN" sz="2800" dirty="0" smtClean="0"/>
              <a:t>Basic Idea</a:t>
            </a:r>
            <a:endParaRPr lang="zh-CN" altLang="en-US" sz="2800" dirty="0"/>
          </a:p>
          <a:p>
            <a:pPr lvl="1">
              <a:lnSpc>
                <a:spcPct val="100000"/>
              </a:lnSpc>
            </a:pPr>
            <a:r>
              <a:rPr lang="en-US" altLang="zh-CN" sz="2400" dirty="0" smtClean="0"/>
              <a:t>Project all views into one common subspace</a:t>
            </a:r>
            <a:endParaRPr lang="zh-CN" altLang="en-US" sz="2400" dirty="0"/>
          </a:p>
          <a:p>
            <a:pPr lvl="1">
              <a:lnSpc>
                <a:spcPct val="100000"/>
              </a:lnSpc>
            </a:pPr>
            <a:r>
              <a:rPr lang="en-US" altLang="zh-CN" sz="2400" dirty="0"/>
              <a:t>Discriminancy from both intra-view &amp; </a:t>
            </a:r>
            <a:r>
              <a:rPr lang="en-US" altLang="zh-CN" sz="2400" dirty="0" smtClean="0"/>
              <a:t>inter-view</a:t>
            </a:r>
            <a:endParaRPr lang="zh-CN" altLang="en-US" sz="2400" dirty="0"/>
          </a:p>
        </p:txBody>
      </p:sp>
      <p:grpSp>
        <p:nvGrpSpPr>
          <p:cNvPr id="5" name="组合 4"/>
          <p:cNvGrpSpPr/>
          <p:nvPr/>
        </p:nvGrpSpPr>
        <p:grpSpPr>
          <a:xfrm>
            <a:off x="238263" y="2874351"/>
            <a:ext cx="2821569" cy="3745227"/>
            <a:chOff x="6188825" y="2874351"/>
            <a:chExt cx="2821569" cy="3745227"/>
          </a:xfrm>
        </p:grpSpPr>
        <p:sp>
          <p:nvSpPr>
            <p:cNvPr id="215" name="矩形 214"/>
            <p:cNvSpPr/>
            <p:nvPr/>
          </p:nvSpPr>
          <p:spPr bwMode="auto">
            <a:xfrm>
              <a:off x="8168084" y="6240719"/>
              <a:ext cx="827584" cy="3788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sym typeface="Symbol" pitchFamily="18" charset="2"/>
              </a:endParaRPr>
            </a:p>
          </p:txBody>
        </p:sp>
        <p:pic>
          <p:nvPicPr>
            <p:cNvPr id="124" name="图片 12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7345" y="3452939"/>
              <a:ext cx="1964531" cy="404813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188825" y="2874351"/>
              <a:ext cx="282156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-285750">
                <a:buFont typeface="Wingdings" panose="05000000000000000000" pitchFamily="2" charset="2"/>
                <a:buChar char="n"/>
              </a:pPr>
              <a:r>
                <a:rPr lang="en-US" altLang="zh-CN" sz="1600" dirty="0"/>
                <a:t>Project each view to the common subspace</a:t>
              </a:r>
              <a:endParaRPr lang="en-US" altLang="zh-CN" sz="1600" dirty="0"/>
            </a:p>
          </p:txBody>
        </p:sp>
        <p:sp>
          <p:nvSpPr>
            <p:cNvPr id="216" name="矩形 215"/>
            <p:cNvSpPr/>
            <p:nvPr/>
          </p:nvSpPr>
          <p:spPr>
            <a:xfrm>
              <a:off x="6188825" y="4281242"/>
              <a:ext cx="282156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-285750">
                <a:buFont typeface="Wingdings" panose="05000000000000000000" pitchFamily="2" charset="2"/>
                <a:buChar char="n"/>
              </a:pPr>
              <a:r>
                <a:rPr lang="en-US" altLang="zh-CN" sz="1600" dirty="0"/>
                <a:t>Discriminancy of all views in common space</a:t>
              </a:r>
            </a:p>
          </p:txBody>
        </p:sp>
        <p:pic>
          <p:nvPicPr>
            <p:cNvPr id="218" name="图片 21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9753" y="5275059"/>
              <a:ext cx="2379712" cy="1043837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36" y="3837963"/>
            <a:ext cx="5130165" cy="8077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31" y="4871684"/>
            <a:ext cx="3663315" cy="4705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32" y="5826973"/>
            <a:ext cx="2886075" cy="55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Multi-view Discriminant Analysis </a:t>
            </a:r>
            <a:r>
              <a:rPr lang="en-US" altLang="zh-CN" sz="2800" dirty="0"/>
              <a:t>(</a:t>
            </a:r>
            <a:r>
              <a:rPr lang="en-US" altLang="zh-CN" sz="2800" dirty="0" err="1"/>
              <a:t>MvDA</a:t>
            </a:r>
            <a:r>
              <a:rPr lang="en-US" altLang="zh-CN" sz="2800" dirty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 vert="horz">
            <a:normAutofit/>
          </a:bodyPr>
          <a:lstStyle/>
          <a:p>
            <a:r>
              <a:rPr lang="en-US" altLang="zh-CN" sz="2800" dirty="0" smtClean="0"/>
              <a:t>Basic Idea</a:t>
            </a:r>
            <a:endParaRPr lang="zh-CN" altLang="en-US" sz="2800" dirty="0"/>
          </a:p>
          <a:p>
            <a:pPr lvl="1">
              <a:lnSpc>
                <a:spcPct val="100000"/>
              </a:lnSpc>
            </a:pPr>
            <a:r>
              <a:rPr lang="en-US" altLang="zh-CN" sz="2400" dirty="0" smtClean="0"/>
              <a:t>Project all views into one common subspace</a:t>
            </a:r>
            <a:endParaRPr lang="zh-CN" altLang="en-US" sz="2400" dirty="0"/>
          </a:p>
          <a:p>
            <a:pPr lvl="1">
              <a:lnSpc>
                <a:spcPct val="100000"/>
              </a:lnSpc>
            </a:pPr>
            <a:r>
              <a:rPr lang="en-US" altLang="zh-CN" sz="2400" dirty="0"/>
              <a:t>Discriminancy from both intra-view &amp; </a:t>
            </a:r>
            <a:r>
              <a:rPr lang="en-US" altLang="zh-CN" sz="2400" dirty="0" smtClean="0"/>
              <a:t>inter-view</a:t>
            </a:r>
            <a:endParaRPr lang="zh-CN" altLang="en-US" sz="2400" dirty="0"/>
          </a:p>
        </p:txBody>
      </p:sp>
      <p:grpSp>
        <p:nvGrpSpPr>
          <p:cNvPr id="5" name="组合 4"/>
          <p:cNvGrpSpPr/>
          <p:nvPr/>
        </p:nvGrpSpPr>
        <p:grpSpPr>
          <a:xfrm>
            <a:off x="238263" y="2874351"/>
            <a:ext cx="2821569" cy="3745227"/>
            <a:chOff x="6188825" y="2874351"/>
            <a:chExt cx="2821569" cy="3745227"/>
          </a:xfrm>
        </p:grpSpPr>
        <p:sp>
          <p:nvSpPr>
            <p:cNvPr id="215" name="矩形 214"/>
            <p:cNvSpPr/>
            <p:nvPr/>
          </p:nvSpPr>
          <p:spPr bwMode="auto">
            <a:xfrm>
              <a:off x="8168084" y="6240719"/>
              <a:ext cx="827584" cy="3788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sym typeface="Symbol" pitchFamily="18" charset="2"/>
              </a:endParaRPr>
            </a:p>
          </p:txBody>
        </p:sp>
        <p:pic>
          <p:nvPicPr>
            <p:cNvPr id="124" name="图片 123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7345" y="3452939"/>
              <a:ext cx="1964531" cy="404813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188825" y="2874351"/>
              <a:ext cx="282156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-285750">
                <a:buFont typeface="Wingdings" panose="05000000000000000000" pitchFamily="2" charset="2"/>
                <a:buChar char="n"/>
              </a:pPr>
              <a:r>
                <a:rPr lang="en-US" altLang="zh-CN" sz="1600" dirty="0"/>
                <a:t>Project each view to the common subspace</a:t>
              </a:r>
              <a:endParaRPr lang="en-US" altLang="zh-CN" sz="1600" dirty="0"/>
            </a:p>
          </p:txBody>
        </p:sp>
        <p:sp>
          <p:nvSpPr>
            <p:cNvPr id="216" name="矩形 215"/>
            <p:cNvSpPr/>
            <p:nvPr/>
          </p:nvSpPr>
          <p:spPr>
            <a:xfrm>
              <a:off x="6188825" y="4281242"/>
              <a:ext cx="282156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indent="-285750">
                <a:buFont typeface="Wingdings" panose="05000000000000000000" pitchFamily="2" charset="2"/>
                <a:buChar char="n"/>
              </a:pPr>
              <a:r>
                <a:rPr lang="en-US" altLang="zh-CN" sz="1600" dirty="0"/>
                <a:t>Discriminancy of all views in common space</a:t>
              </a:r>
            </a:p>
          </p:txBody>
        </p:sp>
        <p:pic>
          <p:nvPicPr>
            <p:cNvPr id="218" name="图片 217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9753" y="5275059"/>
              <a:ext cx="2379712" cy="1043837"/>
            </a:xfrm>
            <a:prstGeom prst="rect">
              <a:avLst/>
            </a:prstGeom>
          </p:spPr>
        </p:pic>
      </p:grpSp>
      <p:sp>
        <p:nvSpPr>
          <p:cNvPr id="14" name="矩形 13"/>
          <p:cNvSpPr/>
          <p:nvPr/>
        </p:nvSpPr>
        <p:spPr bwMode="auto">
          <a:xfrm>
            <a:off x="4788024" y="5800187"/>
            <a:ext cx="792088" cy="5811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sym typeface="Symbol" pitchFamily="18" charset="2"/>
            </a:endParaRPr>
          </a:p>
        </p:txBody>
      </p:sp>
      <p:cxnSp>
        <p:nvCxnSpPr>
          <p:cNvPr id="7" name="直接连接符 6"/>
          <p:cNvCxnSpPr/>
          <p:nvPr/>
        </p:nvCxnSpPr>
        <p:spPr bwMode="auto">
          <a:xfrm>
            <a:off x="6228184" y="4557496"/>
            <a:ext cx="2592288" cy="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36" y="3837963"/>
            <a:ext cx="5130165" cy="8077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31" y="4871684"/>
            <a:ext cx="3663315" cy="4705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332" y="5826973"/>
            <a:ext cx="2886075" cy="55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4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/>
        <p:txBody>
          <a:bodyPr vert="horz">
            <a:normAutofit lnSpcReduction="10000"/>
          </a:bodyPr>
          <a:lstStyle/>
          <a:p>
            <a:r>
              <a:rPr lang="en-US" altLang="zh-CN" dirty="0" smtClean="0"/>
              <a:t>Formulation</a:t>
            </a:r>
            <a:endParaRPr lang="en-US" altLang="zh-CN" dirty="0"/>
          </a:p>
          <a:p>
            <a:pPr lvl="1"/>
            <a:r>
              <a:rPr lang="en-US" altLang="zh-CN" dirty="0" smtClean="0"/>
              <a:t>Project each view to the common subspace</a:t>
            </a:r>
            <a:endParaRPr lang="en-US" altLang="zh-CN" dirty="0"/>
          </a:p>
          <a:p>
            <a:pPr lvl="2"/>
            <a:r>
              <a:rPr lang="en-US" altLang="zh-CN" dirty="0" smtClean="0"/>
              <a:t>                             </a:t>
            </a:r>
            <a:endParaRPr lang="en-US" altLang="zh-CN" dirty="0"/>
          </a:p>
          <a:p>
            <a:pPr lvl="1"/>
            <a:r>
              <a:rPr lang="en-US" altLang="zh-CN" dirty="0" smtClean="0"/>
              <a:t>Discriminancy of all views in common space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 smtClean="0"/>
          </a:p>
          <a:p>
            <a:r>
              <a:rPr lang="en-US" altLang="zh-CN" dirty="0" smtClean="0"/>
              <a:t>Advantages</a:t>
            </a:r>
          </a:p>
          <a:p>
            <a:pPr lvl="1"/>
            <a:r>
              <a:rPr lang="en-US" altLang="zh-CN" dirty="0" smtClean="0"/>
              <a:t>Unified framework for multi-view</a:t>
            </a:r>
          </a:p>
          <a:p>
            <a:pPr lvl="1"/>
            <a:r>
              <a:rPr lang="en-US" altLang="zh-CN" dirty="0" smtClean="0"/>
              <a:t>More </a:t>
            </a:r>
            <a:r>
              <a:rPr lang="en-US" altLang="zh-CN" dirty="0" smtClean="0"/>
              <a:t>discriminancy: intra-view &amp; inter-view</a:t>
            </a:r>
          </a:p>
          <a:p>
            <a:pPr lvl="1"/>
            <a:r>
              <a:rPr lang="en-US" altLang="zh-CN" dirty="0" smtClean="0"/>
              <a:t>No parameter</a:t>
            </a:r>
          </a:p>
          <a:p>
            <a:pPr lvl="1"/>
            <a:endParaRPr lang="en-US" altLang="zh-CN" dirty="0"/>
          </a:p>
          <a:p>
            <a:pPr lvl="2"/>
            <a:endParaRPr lang="en-US" altLang="zh-CN" i="1" dirty="0" smtClean="0">
              <a:latin typeface="Cambria Math"/>
            </a:endParaRPr>
          </a:p>
          <a:p>
            <a:pPr lvl="2"/>
            <a:endParaRPr lang="en-US" altLang="zh-CN" i="1" dirty="0" smtClean="0">
              <a:latin typeface="Cambria Math"/>
            </a:endParaRPr>
          </a:p>
          <a:p>
            <a:pPr lvl="2"/>
            <a:endParaRPr lang="zh-CN" altLang="en-US" dirty="0"/>
          </a:p>
          <a:p>
            <a:pPr lvl="2"/>
            <a:endParaRPr lang="zh-CN" altLang="en-US" dirty="0"/>
          </a:p>
          <a:p>
            <a:pPr lvl="2"/>
            <a:endParaRPr lang="zh-CN" altLang="en-US" dirty="0"/>
          </a:p>
          <a:p>
            <a:pPr lvl="2"/>
            <a:endParaRPr lang="zh-CN" altLang="en-US" dirty="0"/>
          </a:p>
          <a:p>
            <a:pPr lvl="2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Multi-view Discriminant Analysis </a:t>
            </a:r>
            <a:r>
              <a:rPr lang="en-US" altLang="zh-CN" sz="2800" dirty="0"/>
              <a:t>(</a:t>
            </a:r>
            <a:r>
              <a:rPr lang="en-US" altLang="zh-CN" sz="2800" dirty="0" err="1"/>
              <a:t>MvDA</a:t>
            </a:r>
            <a:r>
              <a:rPr lang="en-US" altLang="zh-CN" sz="2800" dirty="0"/>
              <a:t>)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276872"/>
            <a:ext cx="1964531" cy="40481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56" y="3284984"/>
            <a:ext cx="5853113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9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Analytical Solution of </a:t>
            </a:r>
            <a:r>
              <a:rPr lang="en-US" altLang="zh-CN" dirty="0" err="1"/>
              <a:t>MvDA</a:t>
            </a:r>
            <a:endParaRPr lang="en-US" altLang="zh-CN" dirty="0"/>
          </a:p>
          <a:p>
            <a:pPr lvl="1"/>
            <a:r>
              <a:rPr lang="en-US" altLang="zh-CN" dirty="0"/>
              <a:t>The within-class scatter matrix can be reformulated as follows: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>
              <a:buNone/>
            </a:pP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Multi-view Discriminant </a:t>
            </a:r>
            <a:r>
              <a:rPr lang="en-US" altLang="zh-CN" dirty="0" smtClean="0"/>
              <a:t>Analysis </a:t>
            </a:r>
            <a:r>
              <a:rPr lang="en-US" altLang="zh-CN" sz="2800" dirty="0" smtClean="0"/>
              <a:t>(</a:t>
            </a:r>
            <a:r>
              <a:rPr lang="en-US" altLang="zh-CN" sz="2800" dirty="0" err="1" smtClean="0"/>
              <a:t>MvDA</a:t>
            </a:r>
            <a:r>
              <a:rPr lang="en-US" altLang="zh-CN" sz="2800" dirty="0" smtClean="0"/>
              <a:t>)</a:t>
            </a:r>
            <a:endParaRPr lang="en-US" altLang="zh-CN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077" y="2854672"/>
            <a:ext cx="57912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6466" y="4671640"/>
            <a:ext cx="60102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0077" y="6141015"/>
            <a:ext cx="23622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037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Analytical Solution of </a:t>
            </a:r>
            <a:r>
              <a:rPr lang="en-US" altLang="zh-CN" dirty="0" err="1"/>
              <a:t>MvDA</a:t>
            </a:r>
            <a:endParaRPr lang="en-US" altLang="zh-CN" dirty="0"/>
          </a:p>
          <a:p>
            <a:pPr lvl="1"/>
            <a:r>
              <a:rPr lang="en-US" altLang="zh-CN" dirty="0"/>
              <a:t>The between-class scatter matrix can be reformulated as follows:</a:t>
            </a:r>
          </a:p>
          <a:p>
            <a:pPr marL="742950" lvl="2" indent="-342900"/>
            <a:endParaRPr lang="en-US" altLang="zh-CN" dirty="0"/>
          </a:p>
          <a:p>
            <a:pPr marL="742950" lvl="2" indent="-342900"/>
            <a:endParaRPr lang="en-US" altLang="zh-CN" dirty="0"/>
          </a:p>
          <a:p>
            <a:pPr marL="742950" lvl="2" indent="-342900"/>
            <a:endParaRPr lang="en-US" altLang="zh-CN" dirty="0"/>
          </a:p>
          <a:p>
            <a:pPr marL="742950" lvl="2" indent="-342900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Multi-view Discriminant </a:t>
            </a:r>
            <a:r>
              <a:rPr lang="en-US" altLang="zh-CN" dirty="0" smtClean="0"/>
              <a:t>Analysis </a:t>
            </a:r>
            <a:r>
              <a:rPr lang="en-US" altLang="zh-CN" sz="2800" dirty="0" smtClean="0"/>
              <a:t>(</a:t>
            </a:r>
            <a:r>
              <a:rPr lang="en-US" altLang="zh-CN" sz="2800" dirty="0" err="1" smtClean="0"/>
              <a:t>MvDA</a:t>
            </a:r>
            <a:r>
              <a:rPr lang="en-US" altLang="zh-CN" sz="2800" dirty="0" smtClean="0"/>
              <a:t>)</a:t>
            </a:r>
            <a:endParaRPr lang="en-US" altLang="zh-CN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1979" y="3140968"/>
            <a:ext cx="59340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6262" y="4858891"/>
            <a:ext cx="72485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239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Analytical Solution of </a:t>
            </a:r>
            <a:r>
              <a:rPr lang="en-US" altLang="zh-CN" dirty="0" err="1"/>
              <a:t>MvDA</a:t>
            </a:r>
            <a:endParaRPr lang="en-US" altLang="zh-CN" dirty="0"/>
          </a:p>
          <a:p>
            <a:pPr lvl="1"/>
            <a:r>
              <a:rPr lang="en-US" altLang="zh-CN" sz="2400" dirty="0"/>
              <a:t>The objective of the </a:t>
            </a:r>
            <a:r>
              <a:rPr lang="en-US" altLang="zh-CN" sz="2400" dirty="0" err="1"/>
              <a:t>MvDA</a:t>
            </a:r>
            <a:r>
              <a:rPr lang="en-US" altLang="zh-CN" sz="2400" dirty="0"/>
              <a:t> can be reformulated as:</a:t>
            </a:r>
          </a:p>
          <a:p>
            <a:pPr lvl="1"/>
            <a:endParaRPr lang="en-US" altLang="zh-CN" sz="2400" dirty="0"/>
          </a:p>
          <a:p>
            <a:pPr lvl="1"/>
            <a:endParaRPr lang="en-US" altLang="zh-CN" sz="2400" dirty="0"/>
          </a:p>
          <a:p>
            <a:pPr lvl="1"/>
            <a:r>
              <a:rPr lang="en-US" altLang="zh-CN" sz="2400" dirty="0"/>
              <a:t>which can be reformulated as a more tractable form:</a:t>
            </a:r>
          </a:p>
          <a:p>
            <a:pPr lvl="1"/>
            <a:endParaRPr lang="en-US" altLang="zh-CN" sz="2400" dirty="0"/>
          </a:p>
          <a:p>
            <a:pPr lvl="1"/>
            <a:endParaRPr lang="en-US" altLang="zh-CN" sz="2400" dirty="0"/>
          </a:p>
          <a:p>
            <a:pPr lvl="1"/>
            <a:r>
              <a:rPr lang="en-US" altLang="zh-CN" sz="2400" dirty="0" smtClean="0">
                <a:solidFill>
                  <a:srgbClr val="0000FF"/>
                </a:solidFill>
              </a:rPr>
              <a:t>can </a:t>
            </a:r>
            <a:r>
              <a:rPr lang="en-US" altLang="zh-CN" sz="2400" dirty="0">
                <a:solidFill>
                  <a:srgbClr val="0000FF"/>
                </a:solidFill>
              </a:rPr>
              <a:t>be solved by resorting to the generalized eigenvalue decomposition</a:t>
            </a:r>
          </a:p>
          <a:p>
            <a:pPr lvl="1"/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Multi-view Discriminant </a:t>
            </a:r>
            <a:r>
              <a:rPr lang="en-US" altLang="zh-CN" dirty="0" smtClean="0"/>
              <a:t>Analysis </a:t>
            </a:r>
            <a:r>
              <a:rPr lang="en-US" altLang="zh-CN" sz="2800" dirty="0" smtClean="0"/>
              <a:t>(</a:t>
            </a:r>
            <a:r>
              <a:rPr lang="en-US" altLang="zh-CN" sz="2800" dirty="0" err="1" smtClean="0"/>
              <a:t>MvDA</a:t>
            </a:r>
            <a:r>
              <a:rPr lang="en-US" altLang="zh-CN" sz="2800" dirty="0" smtClean="0"/>
              <a:t>)</a:t>
            </a:r>
            <a:endParaRPr lang="en-US" altLang="zh-CN" dirty="0"/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764495"/>
            <a:ext cx="1463040" cy="1847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736" y="2348880"/>
            <a:ext cx="6644640" cy="6553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818116"/>
            <a:ext cx="5722620" cy="62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Extension: view-consistency (VC-</a:t>
            </a:r>
            <a:r>
              <a:rPr lang="en-US" altLang="zh-CN" dirty="0" err="1" smtClean="0"/>
              <a:t>MvDA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sz="2000" dirty="0" smtClean="0"/>
              <a:t>Consistency in kernel space → primary space</a:t>
            </a:r>
            <a:endParaRPr lang="en-US" altLang="zh-CN" sz="2000" dirty="0"/>
          </a:p>
          <a:p>
            <a:pPr lvl="1"/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err="1" smtClean="0"/>
              <a:t>MvDA</a:t>
            </a:r>
            <a:r>
              <a:rPr lang="en-US" altLang="zh-CN" sz="3600" dirty="0" smtClean="0"/>
              <a:t> with </a:t>
            </a:r>
            <a:r>
              <a:rPr lang="en-US" altLang="zh-CN" sz="3600" dirty="0"/>
              <a:t>View-consistency </a:t>
            </a:r>
          </a:p>
        </p:txBody>
      </p:sp>
      <p:grpSp>
        <p:nvGrpSpPr>
          <p:cNvPr id="154" name="组合 153"/>
          <p:cNvGrpSpPr/>
          <p:nvPr/>
        </p:nvGrpSpPr>
        <p:grpSpPr>
          <a:xfrm>
            <a:off x="986214" y="2590031"/>
            <a:ext cx="7114178" cy="648072"/>
            <a:chOff x="986214" y="1916832"/>
            <a:chExt cx="7114178" cy="648072"/>
          </a:xfrm>
        </p:grpSpPr>
        <p:grpSp>
          <p:nvGrpSpPr>
            <p:cNvPr id="135" name="组合 134"/>
            <p:cNvGrpSpPr/>
            <p:nvPr/>
          </p:nvGrpSpPr>
          <p:grpSpPr>
            <a:xfrm>
              <a:off x="986214" y="1916832"/>
              <a:ext cx="1326356" cy="648072"/>
              <a:chOff x="940896" y="2060848"/>
              <a:chExt cx="1326356" cy="648072"/>
            </a:xfrm>
          </p:grpSpPr>
          <p:pic>
            <p:nvPicPr>
              <p:cNvPr id="127" name="图片 126"/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0896" y="2060848"/>
                <a:ext cx="1326356" cy="266700"/>
              </a:xfrm>
              <a:prstGeom prst="rect">
                <a:avLst/>
              </a:prstGeom>
            </p:spPr>
          </p:pic>
          <p:pic>
            <p:nvPicPr>
              <p:cNvPr id="128" name="图片 127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9971" y="2442220"/>
                <a:ext cx="1107281" cy="266700"/>
              </a:xfrm>
              <a:prstGeom prst="rect">
                <a:avLst/>
              </a:prstGeom>
            </p:spPr>
          </p:pic>
        </p:grpSp>
        <p:sp>
          <p:nvSpPr>
            <p:cNvPr id="129" name="右箭头 128"/>
            <p:cNvSpPr/>
            <p:nvPr/>
          </p:nvSpPr>
          <p:spPr bwMode="auto">
            <a:xfrm>
              <a:off x="2819595" y="2096868"/>
              <a:ext cx="360000" cy="2880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sym typeface="Symbol" pitchFamily="18" charset="2"/>
              </a:endParaRPr>
            </a:p>
          </p:txBody>
        </p:sp>
        <p:pic>
          <p:nvPicPr>
            <p:cNvPr id="131" name="图片 130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1215" y="2108709"/>
              <a:ext cx="1490663" cy="264319"/>
            </a:xfrm>
            <a:prstGeom prst="rect">
              <a:avLst/>
            </a:prstGeom>
          </p:spPr>
        </p:pic>
        <p:pic>
          <p:nvPicPr>
            <p:cNvPr id="133" name="图片 13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542" y="2108709"/>
              <a:ext cx="1466850" cy="264319"/>
            </a:xfrm>
            <a:prstGeom prst="rect">
              <a:avLst/>
            </a:prstGeom>
          </p:spPr>
        </p:pic>
        <p:sp>
          <p:nvSpPr>
            <p:cNvPr id="134" name="右箭头 133"/>
            <p:cNvSpPr/>
            <p:nvPr/>
          </p:nvSpPr>
          <p:spPr bwMode="auto">
            <a:xfrm>
              <a:off x="5755457" y="2096868"/>
              <a:ext cx="360000" cy="2880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indent="-342900"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n"/>
              </a:pPr>
              <a:endParaRPr lang="zh-CN" altLang="en-US" b="1">
                <a:latin typeface="Arial" charset="0"/>
                <a:ea typeface="宋体" pitchFamily="2" charset="-122"/>
                <a:sym typeface="Symbol" pitchFamily="18" charset="2"/>
              </a:endParaRPr>
            </a:p>
          </p:txBody>
        </p:sp>
      </p:grpSp>
      <p:grpSp>
        <p:nvGrpSpPr>
          <p:cNvPr id="160" name="组合 159"/>
          <p:cNvGrpSpPr/>
          <p:nvPr/>
        </p:nvGrpSpPr>
        <p:grpSpPr>
          <a:xfrm>
            <a:off x="3557205" y="3548492"/>
            <a:ext cx="1526381" cy="636592"/>
            <a:chOff x="3557205" y="3512488"/>
            <a:chExt cx="1526381" cy="636592"/>
          </a:xfrm>
        </p:grpSpPr>
        <p:pic>
          <p:nvPicPr>
            <p:cNvPr id="159" name="图片 15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776" y="3512488"/>
              <a:ext cx="1519238" cy="288131"/>
            </a:xfrm>
            <a:prstGeom prst="rect">
              <a:avLst/>
            </a:prstGeom>
          </p:spPr>
        </p:pic>
        <p:pic>
          <p:nvPicPr>
            <p:cNvPr id="139" name="图片 13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7205" y="3860949"/>
              <a:ext cx="1526381" cy="288131"/>
            </a:xfrm>
            <a:prstGeom prst="rect">
              <a:avLst/>
            </a:prstGeom>
          </p:spPr>
        </p:pic>
      </p:grpSp>
      <p:pic>
        <p:nvPicPr>
          <p:cNvPr id="146" name="图片 14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734" y="4574212"/>
            <a:ext cx="1026319" cy="288131"/>
          </a:xfrm>
          <a:prstGeom prst="rect">
            <a:avLst/>
          </a:prstGeom>
        </p:spPr>
      </p:pic>
      <p:sp>
        <p:nvSpPr>
          <p:cNvPr id="151" name="右箭头 150"/>
          <p:cNvSpPr/>
          <p:nvPr/>
        </p:nvSpPr>
        <p:spPr bwMode="auto">
          <a:xfrm>
            <a:off x="5755457" y="3722788"/>
            <a:ext cx="360000" cy="288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b="1">
              <a:latin typeface="Arial" charset="0"/>
              <a:ea typeface="宋体" pitchFamily="2" charset="-122"/>
              <a:sym typeface="Symbol" pitchFamily="18" charset="2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971600" y="3512845"/>
            <a:ext cx="1471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Representer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Theorem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右箭头 157"/>
          <p:cNvSpPr/>
          <p:nvPr/>
        </p:nvSpPr>
        <p:spPr bwMode="auto">
          <a:xfrm>
            <a:off x="2819595" y="3722788"/>
            <a:ext cx="360000" cy="288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  <a:sym typeface="Symbol" pitchFamily="18" charset="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52" y="3722657"/>
            <a:ext cx="2131219" cy="288131"/>
          </a:xfrm>
          <a:prstGeom prst="rect">
            <a:avLst/>
          </a:prstGeom>
        </p:spPr>
      </p:pic>
      <p:sp>
        <p:nvSpPr>
          <p:cNvPr id="24" name="右箭头 23"/>
          <p:cNvSpPr/>
          <p:nvPr/>
        </p:nvSpPr>
        <p:spPr bwMode="auto">
          <a:xfrm rot="5400000">
            <a:off x="7394622" y="4212715"/>
            <a:ext cx="360000" cy="288000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b="1">
              <a:latin typeface="Arial" charset="0"/>
              <a:ea typeface="宋体" pitchFamily="2" charset="-122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4884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Extension: view-consistency (VC-</a:t>
            </a:r>
            <a:r>
              <a:rPr lang="en-US" altLang="zh-CN" dirty="0" err="1" smtClean="0"/>
              <a:t>MvDA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Structures of two views are same or similar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err="1" smtClean="0"/>
              <a:t>MvDA</a:t>
            </a:r>
            <a:r>
              <a:rPr lang="en-US" altLang="zh-CN" sz="3600" dirty="0" smtClean="0"/>
              <a:t> with </a:t>
            </a:r>
            <a:r>
              <a:rPr lang="en-US" altLang="zh-CN" sz="3600" dirty="0"/>
              <a:t>View-consistency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7544" y="6309320"/>
            <a:ext cx="87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View 1</a:t>
            </a:r>
            <a:endParaRPr lang="zh-CN" altLang="en-US" i="1" dirty="0"/>
          </a:p>
        </p:txBody>
      </p:sp>
      <p:sp>
        <p:nvSpPr>
          <p:cNvPr id="45" name="TextBox 44"/>
          <p:cNvSpPr txBox="1"/>
          <p:nvPr/>
        </p:nvSpPr>
        <p:spPr>
          <a:xfrm>
            <a:off x="2131861" y="6277054"/>
            <a:ext cx="87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View 2</a:t>
            </a:r>
            <a:endParaRPr lang="zh-CN" altLang="en-US" i="1" dirty="0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786549"/>
            <a:ext cx="1519238" cy="28813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279677"/>
            <a:ext cx="1526381" cy="28813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041324"/>
            <a:ext cx="2547938" cy="35956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4660961"/>
            <a:ext cx="2555081" cy="359569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706025" y="2708920"/>
            <a:ext cx="585470" cy="2952328"/>
            <a:chOff x="899593" y="2708920"/>
            <a:chExt cx="585470" cy="2952328"/>
          </a:xfrm>
        </p:grpSpPr>
        <p:pic>
          <p:nvPicPr>
            <p:cNvPr id="23" name="Picture 9" descr="\\10.107.0.107\mnkan\Incoming\CUHK Face Sketch FERET Database (CUFSF)\cropped_sketch\00001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3" y="2708920"/>
              <a:ext cx="58547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9" descr="\\10.107.0.107\mnkan\Incoming\CUHK Face Sketch FERET Database (CUFSF)\cropped_sketch\00009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3" y="4929728"/>
              <a:ext cx="58547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0" descr="\\10.107.0.107\mnkan\Incoming\CUHK Face Sketch FERET Database (CUFSF)\cropped_sketch\00032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3" y="3849608"/>
              <a:ext cx="58547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 rot="16200000">
              <a:off x="876510" y="3463523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…</a:t>
              </a:r>
              <a:endParaRPr lang="zh-CN" alt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 rot="16200000">
              <a:off x="876511" y="4604211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…</a:t>
              </a:r>
              <a:endParaRPr lang="zh-CN" altLang="en-US" dirty="0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123728" y="2708920"/>
            <a:ext cx="586740" cy="2952328"/>
            <a:chOff x="4273293" y="2708920"/>
            <a:chExt cx="586740" cy="2952328"/>
          </a:xfrm>
        </p:grpSpPr>
        <p:pic>
          <p:nvPicPr>
            <p:cNvPr id="25" name="Picture 21" descr="\\10.107.0.107\mnkan\Incoming\CUHK Face Sketch FERET Database (CUFSF)\cropped_photo_bmp\00001fb010_930831.bmp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3293" y="2708920"/>
              <a:ext cx="5842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2" descr="\\10.107.0.107\mnkan\Incoming\CUHK Face Sketch FERET Database (CUFSF)\cropped_photo_bmp\00009fb010_930831.bmp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4563" y="4929728"/>
              <a:ext cx="58547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3" descr="\\10.107.0.107\mnkan\Incoming\CUHK Face Sketch FERET Database (CUFSF)\cropped_photo_bmp\00032fa010_930831.bmp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3293" y="3849608"/>
              <a:ext cx="5842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 rot="16200000">
              <a:off x="4260886" y="346352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…</a:t>
              </a:r>
              <a:endParaRPr lang="zh-CN" alt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 rot="16200000">
              <a:off x="4260886" y="459698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…</a:t>
              </a:r>
              <a:endParaRPr lang="zh-CN" alt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292889" y="2786549"/>
            <a:ext cx="2501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Representer</a:t>
            </a:r>
            <a:r>
              <a:rPr lang="en-US" altLang="zh-CN" dirty="0"/>
              <a:t> </a:t>
            </a:r>
            <a:r>
              <a:rPr lang="en-US" altLang="zh-CN" dirty="0" smtClean="0"/>
              <a:t>Theorem:</a:t>
            </a:r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292889" y="4030702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Projection of samples:</a:t>
            </a:r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001" y="6021189"/>
            <a:ext cx="1026319" cy="28813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292889" y="5937162"/>
            <a:ext cx="3130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View Structure Consistency: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340" y="5295488"/>
            <a:ext cx="2155031" cy="35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2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Extension: view-consistency (VC-</a:t>
            </a:r>
            <a:r>
              <a:rPr lang="en-US" altLang="zh-CN" dirty="0" err="1" smtClean="0"/>
              <a:t>MvDA</a:t>
            </a:r>
            <a:r>
              <a:rPr lang="en-US" altLang="zh-CN" dirty="0" smtClean="0"/>
              <a:t>)</a:t>
            </a:r>
          </a:p>
          <a:p>
            <a:pPr lvl="1"/>
            <a:r>
              <a:rPr lang="en-US" altLang="zh-CN" dirty="0" smtClean="0"/>
              <a:t>Structures of two views are same or similar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err="1" smtClean="0"/>
              <a:t>MvDA</a:t>
            </a:r>
            <a:r>
              <a:rPr lang="en-US" altLang="zh-CN" sz="3600" dirty="0" smtClean="0"/>
              <a:t> with </a:t>
            </a:r>
            <a:r>
              <a:rPr lang="en-US" altLang="zh-CN" sz="3600" dirty="0"/>
              <a:t>View-consistency </a:t>
            </a: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77" y="2636913"/>
            <a:ext cx="6684169" cy="13430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622" y="5208810"/>
            <a:ext cx="3052763" cy="45243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297" y="5970690"/>
            <a:ext cx="5972175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3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70800" y="1232453"/>
            <a:ext cx="8953728" cy="5211211"/>
          </a:xfrm>
        </p:spPr>
        <p:txBody>
          <a:bodyPr/>
          <a:lstStyle/>
          <a:p>
            <a:r>
              <a:rPr lang="en-US" altLang="zh-CN" dirty="0" smtClean="0"/>
              <a:t>Problem: matching between views</a:t>
            </a:r>
          </a:p>
          <a:p>
            <a:pPr lvl="1"/>
            <a:r>
              <a:rPr lang="en-US" altLang="zh-CN" sz="2400" dirty="0" err="1" smtClean="0"/>
              <a:t>Subjects→heterogeneous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sensors→heterogeneous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images</a:t>
            </a:r>
          </a:p>
          <a:p>
            <a:r>
              <a:rPr lang="en-US" altLang="zh-CN" dirty="0" smtClean="0"/>
              <a:t>Challenge: Large </a:t>
            </a:r>
            <a:r>
              <a:rPr lang="en-US" altLang="zh-CN" dirty="0"/>
              <a:t>Discrepancy between </a:t>
            </a:r>
            <a:r>
              <a:rPr lang="en-US" altLang="zh-CN" dirty="0" smtClean="0"/>
              <a:t>views</a:t>
            </a:r>
          </a:p>
          <a:p>
            <a:pPr lvl="1"/>
            <a:r>
              <a:rPr lang="en-US" altLang="zh-CN" sz="2400" dirty="0"/>
              <a:t>Different </a:t>
            </a:r>
            <a:r>
              <a:rPr lang="en-US" altLang="zh-CN" sz="2400" dirty="0" smtClean="0"/>
              <a:t>pose, lighting, resolution, feature</a:t>
            </a:r>
            <a:r>
              <a:rPr lang="en-US" altLang="zh-CN" sz="2400" dirty="0"/>
              <a:t>….</a:t>
            </a:r>
            <a:endParaRPr lang="zh-CN" altLang="en-US" sz="2400" dirty="0"/>
          </a:p>
          <a:p>
            <a:pPr lvl="1"/>
            <a:endParaRPr lang="en-US" altLang="zh-CN" sz="2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Cross-view/Heterogeneous Recognition</a:t>
            </a:r>
            <a:endParaRPr lang="zh-CN" altLang="en-US" sz="3600" dirty="0"/>
          </a:p>
        </p:txBody>
      </p:sp>
      <p:grpSp>
        <p:nvGrpSpPr>
          <p:cNvPr id="37" name="组合 36"/>
          <p:cNvGrpSpPr/>
          <p:nvPr/>
        </p:nvGrpSpPr>
        <p:grpSpPr>
          <a:xfrm>
            <a:off x="2576719" y="3883153"/>
            <a:ext cx="958367" cy="2635058"/>
            <a:chOff x="4320879" y="2176677"/>
            <a:chExt cx="3194559" cy="8783526"/>
          </a:xfrm>
        </p:grpSpPr>
        <p:grpSp>
          <p:nvGrpSpPr>
            <p:cNvPr id="38" name="组合 37"/>
            <p:cNvGrpSpPr/>
            <p:nvPr/>
          </p:nvGrpSpPr>
          <p:grpSpPr>
            <a:xfrm>
              <a:off x="5733829" y="3877649"/>
              <a:ext cx="1702226" cy="5430954"/>
              <a:chOff x="6139670" y="3877649"/>
              <a:chExt cx="1702226" cy="5430954"/>
            </a:xfrm>
          </p:grpSpPr>
          <p:sp>
            <p:nvSpPr>
              <p:cNvPr id="43" name="TextBox 42"/>
              <p:cNvSpPr txBox="1"/>
              <p:nvPr/>
            </p:nvSpPr>
            <p:spPr>
              <a:xfrm rot="3515091">
                <a:off x="6181882" y="3835437"/>
                <a:ext cx="1454460" cy="1538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…</a:t>
                </a:r>
                <a:endParaRPr lang="zh-CN" altLang="en-US" sz="2400" dirty="0">
                  <a:latin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 rot="6871402">
                <a:off x="6345225" y="7811931"/>
                <a:ext cx="1454460" cy="15388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400" dirty="0" smtClean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…</a:t>
                </a:r>
                <a:endParaRPr lang="zh-CN" altLang="en-US" sz="2400" dirty="0">
                  <a:latin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4320879" y="2176677"/>
              <a:ext cx="3194559" cy="8783526"/>
              <a:chOff x="4620122" y="2111610"/>
              <a:chExt cx="3194559" cy="8783526"/>
            </a:xfrm>
          </p:grpSpPr>
          <p:pic>
            <p:nvPicPr>
              <p:cNvPr id="40" name="Picture 98" descr="C:\Users\Administrator\Desktop\images (1)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47706" y="5582554"/>
                <a:ext cx="2466975" cy="1847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8" descr="D:\Incoming\XS_17_320_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280417" flipH="1">
                <a:off x="4620122" y="2111610"/>
                <a:ext cx="2258209" cy="17785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9" descr="E:\Doc\poster\sketch-camera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artisticPhotocopy/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6369" y="9014400"/>
                <a:ext cx="1828842" cy="1880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9" name="组合 8"/>
          <p:cNvGrpSpPr/>
          <p:nvPr/>
        </p:nvGrpSpPr>
        <p:grpSpPr>
          <a:xfrm>
            <a:off x="1204739" y="4513384"/>
            <a:ext cx="812160" cy="1052808"/>
            <a:chOff x="395536" y="3779066"/>
            <a:chExt cx="812160" cy="1052808"/>
          </a:xfrm>
        </p:grpSpPr>
        <p:pic>
          <p:nvPicPr>
            <p:cNvPr id="45" name="图片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3779066"/>
              <a:ext cx="578400" cy="867600"/>
            </a:xfrm>
            <a:prstGeom prst="rect">
              <a:avLst/>
            </a:prstGeom>
          </p:spPr>
        </p:pic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260" y="3789040"/>
              <a:ext cx="624196" cy="936295"/>
            </a:xfrm>
            <a:prstGeom prst="rect">
              <a:avLst/>
            </a:prstGeom>
          </p:spPr>
        </p:pic>
        <p:pic>
          <p:nvPicPr>
            <p:cNvPr id="47" name="图片 46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64" t="12728"/>
            <a:stretch/>
          </p:blipFill>
          <p:spPr>
            <a:xfrm>
              <a:off x="693137" y="4014749"/>
              <a:ext cx="514559" cy="817125"/>
            </a:xfrm>
            <a:prstGeom prst="rect">
              <a:avLst/>
            </a:prstGeom>
          </p:spPr>
        </p:pic>
      </p:grpSp>
      <p:pic>
        <p:nvPicPr>
          <p:cNvPr id="19" name="图片 18" descr="037_02.bmp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54237" y="3501368"/>
            <a:ext cx="720000" cy="9000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图片 17" descr="037_02.bmp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32671" y="4738200"/>
            <a:ext cx="720000" cy="90000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049" name="直接连接符 2048"/>
          <p:cNvCxnSpPr>
            <a:stCxn id="47" idx="3"/>
          </p:cNvCxnSpPr>
          <p:nvPr/>
        </p:nvCxnSpPr>
        <p:spPr bwMode="auto">
          <a:xfrm flipV="1">
            <a:off x="2016899" y="4401368"/>
            <a:ext cx="675694" cy="756262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053" name="直接箭头连接符 2052"/>
          <p:cNvCxnSpPr>
            <a:stCxn id="41" idx="1"/>
            <a:endCxn id="19" idx="1"/>
          </p:cNvCxnSpPr>
          <p:nvPr/>
        </p:nvCxnSpPr>
        <p:spPr bwMode="auto">
          <a:xfrm flipV="1">
            <a:off x="3229531" y="3951368"/>
            <a:ext cx="1424706" cy="7171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lg" len="med"/>
          </a:ln>
          <a:effectLst/>
        </p:spPr>
      </p:cxnSp>
      <p:cxnSp>
        <p:nvCxnSpPr>
          <p:cNvPr id="54" name="直接连接符 53"/>
          <p:cNvCxnSpPr>
            <a:stCxn id="47" idx="3"/>
            <a:endCxn id="40" idx="1"/>
          </p:cNvCxnSpPr>
          <p:nvPr/>
        </p:nvCxnSpPr>
        <p:spPr bwMode="auto">
          <a:xfrm>
            <a:off x="2016899" y="5157630"/>
            <a:ext cx="778095" cy="43984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直接箭头连接符 56"/>
          <p:cNvCxnSpPr>
            <a:stCxn id="40" idx="3"/>
            <a:endCxn id="18" idx="1"/>
          </p:cNvCxnSpPr>
          <p:nvPr/>
        </p:nvCxnSpPr>
        <p:spPr bwMode="auto">
          <a:xfrm flipV="1">
            <a:off x="3535086" y="5188200"/>
            <a:ext cx="1097585" cy="13414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lg" len="med"/>
          </a:ln>
          <a:effectLst/>
        </p:spPr>
      </p:cxnSp>
      <p:cxnSp>
        <p:nvCxnSpPr>
          <p:cNvPr id="60" name="直接连接符 59"/>
          <p:cNvCxnSpPr>
            <a:stCxn id="47" idx="3"/>
            <a:endCxn id="42" idx="1"/>
          </p:cNvCxnSpPr>
          <p:nvPr/>
        </p:nvCxnSpPr>
        <p:spPr bwMode="auto">
          <a:xfrm>
            <a:off x="2016899" y="5157630"/>
            <a:ext cx="675694" cy="1078471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直接箭头连接符 62"/>
          <p:cNvCxnSpPr>
            <a:stCxn id="42" idx="3"/>
            <a:endCxn id="70" idx="1"/>
          </p:cNvCxnSpPr>
          <p:nvPr/>
        </p:nvCxnSpPr>
        <p:spPr bwMode="auto">
          <a:xfrm>
            <a:off x="3241245" y="6236101"/>
            <a:ext cx="1412992" cy="3406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triangle" w="lg" len="med"/>
          </a:ln>
          <a:effectLst/>
        </p:spPr>
      </p:cxnSp>
      <p:pic>
        <p:nvPicPr>
          <p:cNvPr id="70" name="图片 69" descr="003_01.bmp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54237" y="5820161"/>
            <a:ext cx="720000" cy="90000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9" name="右大括号 68"/>
          <p:cNvSpPr/>
          <p:nvPr/>
        </p:nvSpPr>
        <p:spPr bwMode="auto">
          <a:xfrm>
            <a:off x="6569355" y="3501368"/>
            <a:ext cx="180000" cy="3240000"/>
          </a:xfrm>
          <a:prstGeom prst="rightBrace">
            <a:avLst>
              <a:gd name="adj1" fmla="val 45812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</a:pPr>
            <a:endParaRPr kumimoji="0" lang="zh-CN" alt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RAESUZ+XeroxSans"/>
              <a:ea typeface="宋体" pitchFamily="2" charset="-122"/>
              <a:sym typeface="Symbol" pitchFamily="18" charset="2"/>
            </a:endParaRPr>
          </a:p>
        </p:txBody>
      </p:sp>
      <p:pic>
        <p:nvPicPr>
          <p:cNvPr id="28" name="Picture 2" descr="E:\WorkReport\博士培养\中期\思考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347" y="404980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3951368"/>
            <a:ext cx="87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View 1</a:t>
            </a: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580112" y="5103242"/>
            <a:ext cx="87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View 2</a:t>
            </a:r>
            <a:endParaRPr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580112" y="6098861"/>
            <a:ext cx="872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View 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66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Visualization of the common space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Multi-view Discriminant </a:t>
            </a:r>
            <a:r>
              <a:rPr lang="en-US" altLang="zh-CN" dirty="0" smtClean="0"/>
              <a:t>Analysis </a:t>
            </a:r>
            <a:r>
              <a:rPr lang="en-US" altLang="zh-CN" sz="2800" dirty="0" smtClean="0"/>
              <a:t>(</a:t>
            </a:r>
            <a:r>
              <a:rPr lang="en-US" altLang="zh-CN" sz="2800" dirty="0" err="1" smtClean="0"/>
              <a:t>MvDA</a:t>
            </a:r>
            <a:r>
              <a:rPr lang="en-US" altLang="zh-CN" sz="2800" dirty="0" smtClean="0"/>
              <a:t>)</a:t>
            </a:r>
            <a:endParaRPr lang="en-US" altLang="zh-CN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9596" r="8075" b="19891"/>
          <a:stretch/>
        </p:blipFill>
        <p:spPr bwMode="auto">
          <a:xfrm>
            <a:off x="755575" y="2276872"/>
            <a:ext cx="7743925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87624" y="5301208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dirty="0"/>
              <a:t>The 2D </a:t>
            </a:r>
            <a:r>
              <a:rPr lang="en-US" altLang="zh-CN" dirty="0" err="1"/>
              <a:t>embeddings</a:t>
            </a:r>
            <a:r>
              <a:rPr lang="en-US" altLang="zh-CN" dirty="0"/>
              <a:t> of Euclidean space, </a:t>
            </a:r>
            <a:r>
              <a:rPr lang="en-US" altLang="zh-CN" dirty="0" smtClean="0"/>
              <a:t>common </a:t>
            </a:r>
            <a:r>
              <a:rPr lang="en-US" altLang="zh-CN" dirty="0"/>
              <a:t>space from MCCA and </a:t>
            </a:r>
            <a:r>
              <a:rPr lang="en-US" altLang="zh-CN" dirty="0" err="1"/>
              <a:t>MvDA</a:t>
            </a:r>
            <a:r>
              <a:rPr lang="en-US" altLang="zh-CN" dirty="0"/>
              <a:t> for the </a:t>
            </a:r>
            <a:r>
              <a:rPr lang="en-US" altLang="zh-CN" dirty="0" smtClean="0"/>
              <a:t>samples from </a:t>
            </a:r>
            <a:r>
              <a:rPr lang="en-US" altLang="zh-CN" dirty="0"/>
              <a:t>7 views on Multi-PIE dataset. Different </a:t>
            </a:r>
            <a:r>
              <a:rPr lang="en-US" altLang="zh-CN" dirty="0" smtClean="0"/>
              <a:t>classes are </a:t>
            </a:r>
            <a:r>
              <a:rPr lang="en-US" altLang="zh-CN" dirty="0"/>
              <a:t>denoted in different colors and shapes.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73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</a:p>
          <a:p>
            <a:pPr lvl="1"/>
            <a:r>
              <a:rPr lang="en-US" altLang="zh-CN" dirty="0" err="1" smtClean="0"/>
              <a:t>MutliPIE</a:t>
            </a:r>
            <a:r>
              <a:rPr lang="en-US" altLang="zh-CN" dirty="0" smtClean="0"/>
              <a:t>: 7 poses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Multi-view Discriminant </a:t>
            </a:r>
            <a:r>
              <a:rPr lang="en-US" altLang="zh-CN" dirty="0" smtClean="0"/>
              <a:t>Analysis </a:t>
            </a:r>
            <a:r>
              <a:rPr lang="en-US" altLang="zh-CN" sz="2800" dirty="0" smtClean="0"/>
              <a:t>(</a:t>
            </a:r>
            <a:r>
              <a:rPr lang="en-US" altLang="zh-CN" sz="2800" dirty="0" err="1" smtClean="0"/>
              <a:t>MvDA</a:t>
            </a:r>
            <a:r>
              <a:rPr lang="en-US" altLang="zh-CN" sz="2800" dirty="0" smtClean="0"/>
              <a:t>)</a:t>
            </a:r>
            <a:endParaRPr lang="en-US" altLang="zh-CN" dirty="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762822"/>
              </p:ext>
            </p:extLst>
          </p:nvPr>
        </p:nvGraphicFramePr>
        <p:xfrm>
          <a:off x="1043608" y="2420888"/>
          <a:ext cx="6984776" cy="815976"/>
        </p:xfrm>
        <a:graphic>
          <a:graphicData uri="http://schemas.openxmlformats.org/drawingml/2006/table">
            <a:tbl>
              <a:tblPr firstRow="1" bandRow="1"/>
              <a:tblGrid>
                <a:gridCol w="882137"/>
                <a:gridCol w="913380"/>
                <a:gridCol w="913380"/>
                <a:gridCol w="976372"/>
                <a:gridCol w="850387"/>
                <a:gridCol w="1224560"/>
                <a:gridCol w="1224560"/>
              </a:tblGrid>
              <a:tr h="407988"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CCA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FLD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CDFE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U-FLD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GMA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MvDA</a:t>
                      </a:r>
                      <a:endParaRPr lang="zh-CN" altLang="en-US" sz="1800" b="1" kern="1200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VC-</a:t>
                      </a:r>
                      <a:r>
                        <a:rPr lang="en-US" altLang="zh-CN" sz="1800" b="1" kern="120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MvDA</a:t>
                      </a:r>
                      <a:endParaRPr lang="zh-CN" altLang="en-US" sz="1800" b="1" kern="1200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82.1%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89.0%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88.8%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84.3%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92.0%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95.0%</a:t>
                      </a:r>
                      <a:endParaRPr lang="zh-CN" altLang="en-US" sz="1800" b="1" kern="1200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96.3%</a:t>
                      </a:r>
                      <a:endParaRPr lang="zh-CN" altLang="en-US" sz="1800" b="1" kern="1200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4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</a:p>
          <a:p>
            <a:pPr lvl="1"/>
            <a:r>
              <a:rPr lang="en-US" altLang="zh-CN" dirty="0" err="1" smtClean="0"/>
              <a:t>MutliPIE</a:t>
            </a:r>
            <a:r>
              <a:rPr lang="en-US" altLang="zh-CN" dirty="0" smtClean="0"/>
              <a:t>: 7 poses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Multi-view Discriminant </a:t>
            </a:r>
            <a:r>
              <a:rPr lang="en-US" altLang="zh-CN" dirty="0" smtClean="0"/>
              <a:t>Analysis </a:t>
            </a:r>
            <a:r>
              <a:rPr lang="en-US" altLang="zh-CN" sz="2800" dirty="0" smtClean="0"/>
              <a:t>(</a:t>
            </a:r>
            <a:r>
              <a:rPr lang="en-US" altLang="zh-CN" sz="2800" dirty="0" err="1" smtClean="0"/>
              <a:t>MvDA</a:t>
            </a:r>
            <a:r>
              <a:rPr lang="en-US" altLang="zh-CN" sz="2800" dirty="0" smtClean="0"/>
              <a:t>)</a:t>
            </a:r>
            <a:endParaRPr lang="en-US" altLang="zh-CN" dirty="0"/>
          </a:p>
        </p:txBody>
      </p: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809697"/>
              </p:ext>
            </p:extLst>
          </p:nvPr>
        </p:nvGraphicFramePr>
        <p:xfrm>
          <a:off x="1043608" y="2420888"/>
          <a:ext cx="6984776" cy="815976"/>
        </p:xfrm>
        <a:graphic>
          <a:graphicData uri="http://schemas.openxmlformats.org/drawingml/2006/table">
            <a:tbl>
              <a:tblPr firstRow="1" bandRow="1"/>
              <a:tblGrid>
                <a:gridCol w="882137"/>
                <a:gridCol w="913380"/>
                <a:gridCol w="913380"/>
                <a:gridCol w="976372"/>
                <a:gridCol w="850387"/>
                <a:gridCol w="1224560"/>
                <a:gridCol w="1224560"/>
              </a:tblGrid>
              <a:tr h="407988"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CCA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FLD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CDFE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U-FLD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GMA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MvDA</a:t>
                      </a:r>
                      <a:endParaRPr lang="zh-CN" altLang="en-US" sz="1800" b="1" kern="1200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VC-</a:t>
                      </a:r>
                      <a:r>
                        <a:rPr lang="en-US" altLang="zh-CN" sz="1800" b="1" kern="120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MvDA</a:t>
                      </a:r>
                      <a:endParaRPr lang="zh-CN" altLang="en-US" sz="1800" b="1" kern="1200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82.1%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89.0%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88.8%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84.3%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92.0%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95.0%</a:t>
                      </a:r>
                      <a:endParaRPr lang="zh-CN" altLang="en-US" sz="1800" b="1" kern="1200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96.3%</a:t>
                      </a:r>
                      <a:endParaRPr lang="zh-CN" altLang="en-US" sz="1800" b="1" kern="1200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3960440" cy="211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429" y="4077072"/>
            <a:ext cx="4032448" cy="216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接箭头连接符 3"/>
          <p:cNvCxnSpPr>
            <a:cxnSpLocks noChangeShapeType="1"/>
            <a:endCxn id="1026" idx="0"/>
          </p:cNvCxnSpPr>
          <p:nvPr/>
        </p:nvCxnSpPr>
        <p:spPr bwMode="auto">
          <a:xfrm flipH="1">
            <a:off x="2663788" y="3249563"/>
            <a:ext cx="2489039" cy="82750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箭头连接符 3"/>
          <p:cNvCxnSpPr>
            <a:cxnSpLocks noChangeShapeType="1"/>
            <a:endCxn id="1027" idx="0"/>
          </p:cNvCxnSpPr>
          <p:nvPr/>
        </p:nvCxnSpPr>
        <p:spPr bwMode="auto">
          <a:xfrm flipH="1">
            <a:off x="6911653" y="3249563"/>
            <a:ext cx="468659" cy="827509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2606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</a:p>
          <a:p>
            <a:pPr lvl="1"/>
            <a:r>
              <a:rPr lang="en-US" altLang="zh-CN" dirty="0" err="1" smtClean="0"/>
              <a:t>MutliPIE</a:t>
            </a:r>
            <a:r>
              <a:rPr lang="en-US" altLang="zh-CN" dirty="0" smtClean="0"/>
              <a:t>: 7 poses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Multi-view Discriminant </a:t>
            </a:r>
            <a:r>
              <a:rPr lang="en-US" altLang="zh-CN" dirty="0" smtClean="0"/>
              <a:t>Analysis </a:t>
            </a:r>
            <a:r>
              <a:rPr lang="en-US" altLang="zh-CN" sz="2800" dirty="0" smtClean="0"/>
              <a:t>(</a:t>
            </a:r>
            <a:r>
              <a:rPr lang="en-US" altLang="zh-CN" sz="2800" dirty="0" err="1" smtClean="0"/>
              <a:t>MvDA</a:t>
            </a:r>
            <a:r>
              <a:rPr lang="en-US" altLang="zh-CN" sz="2800" dirty="0" smtClean="0"/>
              <a:t>)</a:t>
            </a:r>
            <a:endParaRPr lang="en-US" altLang="zh-CN" dirty="0"/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451210"/>
              </p:ext>
            </p:extLst>
          </p:nvPr>
        </p:nvGraphicFramePr>
        <p:xfrm>
          <a:off x="1113458" y="3687710"/>
          <a:ext cx="6257928" cy="254960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82241"/>
                <a:gridCol w="782241"/>
                <a:gridCol w="782241"/>
                <a:gridCol w="782241"/>
                <a:gridCol w="782241"/>
                <a:gridCol w="782241"/>
                <a:gridCol w="782241"/>
                <a:gridCol w="782241"/>
              </a:tblGrid>
              <a:tr h="316280">
                <a:tc>
                  <a:txBody>
                    <a:bodyPr/>
                    <a:lstStyle/>
                    <a:p>
                      <a:pPr marL="0" algn="ctr" defTabSz="914248" rtl="0" eaLnBrk="1" fontAlgn="ctr" latinLnBrk="0" hangingPunct="1">
                        <a:lnSpc>
                          <a:spcPts val="1440"/>
                        </a:lnSpc>
                      </a:pPr>
                      <a:endParaRPr lang="zh-CN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4" marR="91434" marT="45727" marB="457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48" rtl="0" eaLnBrk="1" fontAlgn="ctr" latinLnBrk="0" hangingPunct="1">
                        <a:lnSpc>
                          <a:spcPts val="1440"/>
                        </a:lnSpc>
                      </a:pPr>
                      <a:r>
                        <a:rPr lang="en-US" altLang="zh-CN" sz="1600" b="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-45°</a:t>
                      </a:r>
                      <a:endParaRPr lang="zh-CN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4" marR="91434"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48" rtl="0" eaLnBrk="1" fontAlgn="ctr" latinLnBrk="0" hangingPunct="1">
                        <a:lnSpc>
                          <a:spcPts val="1440"/>
                        </a:lnSpc>
                      </a:pPr>
                      <a:r>
                        <a:rPr lang="en-US" altLang="zh-CN" sz="1600" b="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-30°</a:t>
                      </a:r>
                      <a:endParaRPr lang="zh-CN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4" marR="91434" marT="45727" marB="4572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48" rtl="0" eaLnBrk="1" fontAlgn="ctr" latinLnBrk="0" hangingPunct="1">
                        <a:lnSpc>
                          <a:spcPts val="1440"/>
                        </a:lnSpc>
                      </a:pPr>
                      <a:r>
                        <a:rPr lang="en-US" altLang="zh-CN" sz="1600" b="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-15°</a:t>
                      </a:r>
                      <a:endParaRPr lang="zh-CN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4" marR="91434" marT="45727" marB="4572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48" rtl="0" eaLnBrk="1" fontAlgn="ctr" latinLnBrk="0" hangingPunct="1">
                        <a:lnSpc>
                          <a:spcPts val="1440"/>
                        </a:lnSpc>
                      </a:pPr>
                      <a:r>
                        <a:rPr lang="en-US" altLang="zh-CN" sz="1600" b="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0°</a:t>
                      </a:r>
                      <a:endParaRPr lang="zh-CN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4" marR="91434" marT="45727" marB="4572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48" rtl="0" eaLnBrk="1" fontAlgn="ctr" latinLnBrk="0" hangingPunct="1">
                        <a:lnSpc>
                          <a:spcPts val="1440"/>
                        </a:lnSpc>
                      </a:pPr>
                      <a:r>
                        <a:rPr lang="en-US" altLang="zh-CN" sz="1600" b="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15°</a:t>
                      </a:r>
                      <a:endParaRPr lang="zh-CN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4" marR="91434" marT="45727" marB="4572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48" rtl="0" eaLnBrk="1" fontAlgn="ctr" latinLnBrk="0" hangingPunct="1">
                        <a:lnSpc>
                          <a:spcPts val="1440"/>
                        </a:lnSpc>
                      </a:pPr>
                      <a:r>
                        <a:rPr lang="en-US" altLang="zh-CN" sz="1600" b="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30°</a:t>
                      </a:r>
                      <a:endParaRPr lang="zh-CN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4" marR="91434" marT="45727" marB="45727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248" rtl="0" eaLnBrk="1" fontAlgn="ctr" latinLnBrk="0" hangingPunct="1">
                        <a:lnSpc>
                          <a:spcPts val="1440"/>
                        </a:lnSpc>
                      </a:pPr>
                      <a:r>
                        <a:rPr lang="en-US" altLang="zh-CN" sz="1600" b="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45°</a:t>
                      </a:r>
                      <a:endParaRPr lang="zh-CN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4" marR="91434" marT="45727" marB="45727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6280">
                <a:tc>
                  <a:txBody>
                    <a:bodyPr/>
                    <a:lstStyle/>
                    <a:p>
                      <a:pPr marL="0" marR="0" indent="0" algn="ctr" defTabSz="914248" rtl="0" eaLnBrk="1" fontAlgn="ctr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-45°</a:t>
                      </a:r>
                      <a:endParaRPr lang="zh-CN" altLang="en-US" sz="160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4" marR="91434" marT="45727" marB="457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4" marR="9524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9524" marR="9524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9524" marR="9524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12%</a:t>
                      </a:r>
                    </a:p>
                  </a:txBody>
                  <a:tcPr marL="9524" marR="9524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4" marR="9524" marT="9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9524" marR="9524" marT="9526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6280">
                <a:tc>
                  <a:txBody>
                    <a:bodyPr/>
                    <a:lstStyle/>
                    <a:p>
                      <a:pPr marL="0" marR="0" indent="0" algn="ctr" defTabSz="914248" rtl="0" eaLnBrk="1" fontAlgn="ctr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-30°</a:t>
                      </a:r>
                      <a:endParaRPr lang="zh-CN" altLang="en-US" sz="160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4" marR="91434" marT="45727" marB="457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4" marR="9524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9524" marR="9524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9524" marR="9524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4" marR="9524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9524" marR="9524" marT="9526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16280">
                <a:tc>
                  <a:txBody>
                    <a:bodyPr/>
                    <a:lstStyle/>
                    <a:p>
                      <a:pPr marL="0" marR="0" indent="0" algn="ctr" defTabSz="914248" rtl="0" eaLnBrk="1" fontAlgn="ctr" latinLnBrk="0" hangingPunct="1">
                        <a:lnSpc>
                          <a:spcPts val="14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-15°</a:t>
                      </a:r>
                      <a:endParaRPr lang="zh-CN" altLang="en-US" sz="1600" b="0" u="none" strike="noStrike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4" marR="91434" marT="45727" marB="457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4" marR="9524" marT="9526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6280">
                <a:tc>
                  <a:txBody>
                    <a:bodyPr/>
                    <a:lstStyle/>
                    <a:p>
                      <a:pPr marL="0" algn="ctr" defTabSz="914248" rtl="0" eaLnBrk="1" fontAlgn="ctr" latinLnBrk="0" hangingPunct="1">
                        <a:lnSpc>
                          <a:spcPts val="1440"/>
                        </a:lnSpc>
                      </a:pPr>
                      <a:r>
                        <a:rPr lang="en-US" altLang="zh-CN" sz="1600" b="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0°</a:t>
                      </a:r>
                      <a:endParaRPr lang="zh-CN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4" marR="91434" marT="45727" marB="457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4" marR="9524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4" marR="9524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4" marR="9524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4" marR="9524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4" marR="9524" marT="9526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16280">
                <a:tc>
                  <a:txBody>
                    <a:bodyPr/>
                    <a:lstStyle/>
                    <a:p>
                      <a:pPr marL="0" algn="ctr" defTabSz="914248" rtl="0" eaLnBrk="1" fontAlgn="ctr" latinLnBrk="0" hangingPunct="1">
                        <a:lnSpc>
                          <a:spcPts val="1440"/>
                        </a:lnSpc>
                      </a:pPr>
                      <a:r>
                        <a:rPr lang="en-US" altLang="zh-CN" sz="1600" b="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15°</a:t>
                      </a:r>
                      <a:endParaRPr lang="zh-CN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4" marR="91434" marT="45727" marB="457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4" marR="9524" marT="95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4" marR="9524" marT="9526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5641">
                <a:tc>
                  <a:txBody>
                    <a:bodyPr/>
                    <a:lstStyle/>
                    <a:p>
                      <a:pPr marL="0" algn="ctr" defTabSz="914248" rtl="0" eaLnBrk="1" fontAlgn="ctr" latinLnBrk="0" hangingPunct="1">
                        <a:lnSpc>
                          <a:spcPts val="1440"/>
                        </a:lnSpc>
                      </a:pPr>
                      <a:r>
                        <a:rPr lang="en-US" altLang="zh-CN" sz="1600" b="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30°</a:t>
                      </a:r>
                      <a:endParaRPr lang="zh-CN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4" marR="91434" marT="45727" marB="457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4" marR="9524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9524" marR="9524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</a:p>
                  </a:txBody>
                  <a:tcPr marL="9524" marR="9524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4" marR="9524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4" marR="9524" marT="9526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16280">
                <a:tc>
                  <a:txBody>
                    <a:bodyPr/>
                    <a:lstStyle/>
                    <a:p>
                      <a:pPr marL="0" algn="ctr" defTabSz="914248" rtl="0" eaLnBrk="1" fontAlgn="ctr" latinLnBrk="0" hangingPunct="1">
                        <a:lnSpc>
                          <a:spcPts val="1440"/>
                        </a:lnSpc>
                      </a:pPr>
                      <a:r>
                        <a:rPr lang="en-US" altLang="zh-CN" sz="1600" b="0" u="none" strike="noStrike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45°</a:t>
                      </a:r>
                      <a:endParaRPr lang="zh-CN" altLang="en-US" sz="16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4" marR="91434" marT="45727" marB="4572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4" marR="9524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9524" marR="9524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9524" marR="9524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16%</a:t>
                      </a:r>
                    </a:p>
                  </a:txBody>
                  <a:tcPr marL="9524" marR="9524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</a:p>
                  </a:txBody>
                  <a:tcPr marL="9524" marR="9524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9524" marR="9524" marT="952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4" marR="9524" marT="9526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3" name="直接箭头连接符 3"/>
          <p:cNvCxnSpPr>
            <a:cxnSpLocks noChangeShapeType="1"/>
          </p:cNvCxnSpPr>
          <p:nvPr/>
        </p:nvCxnSpPr>
        <p:spPr bwMode="auto">
          <a:xfrm flipH="1">
            <a:off x="6804248" y="3249563"/>
            <a:ext cx="317500" cy="381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593073"/>
              </p:ext>
            </p:extLst>
          </p:nvPr>
        </p:nvGraphicFramePr>
        <p:xfrm>
          <a:off x="1043608" y="2420888"/>
          <a:ext cx="6984776" cy="815976"/>
        </p:xfrm>
        <a:graphic>
          <a:graphicData uri="http://schemas.openxmlformats.org/drawingml/2006/table">
            <a:tbl>
              <a:tblPr firstRow="1" bandRow="1"/>
              <a:tblGrid>
                <a:gridCol w="882137"/>
                <a:gridCol w="913380"/>
                <a:gridCol w="913380"/>
                <a:gridCol w="976372"/>
                <a:gridCol w="850387"/>
                <a:gridCol w="1224560"/>
                <a:gridCol w="1224560"/>
              </a:tblGrid>
              <a:tr h="407988"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CCA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FLD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CDFE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U-FLD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GMA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MvDA</a:t>
                      </a:r>
                      <a:endParaRPr lang="zh-CN" altLang="en-US" sz="1800" b="1" kern="1200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VC-</a:t>
                      </a:r>
                      <a:r>
                        <a:rPr lang="en-US" altLang="zh-CN" sz="1800" b="1" kern="120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MvDA</a:t>
                      </a:r>
                      <a:endParaRPr lang="zh-CN" altLang="en-US" sz="1800" b="1" kern="1200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82.1%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89.0%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88.8%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84.3%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92.0%</a:t>
                      </a:r>
                      <a:endParaRPr lang="zh-CN" altLang="en-US" sz="18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95.0%</a:t>
                      </a:r>
                      <a:endParaRPr lang="zh-CN" altLang="en-US" sz="1800" b="1" kern="1200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1800" b="1" kern="12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96.3%</a:t>
                      </a:r>
                      <a:endParaRPr lang="zh-CN" altLang="en-US" sz="1800" b="1" kern="1200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1" marR="65841" marT="32865" marB="3286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90901" y="6381328"/>
            <a:ext cx="480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Improvement of VC-</a:t>
            </a:r>
            <a:r>
              <a:rPr lang="en-US" altLang="zh-CN" dirty="0" err="1" smtClean="0"/>
              <a:t>MvDA</a:t>
            </a:r>
            <a:r>
              <a:rPr lang="en-US" altLang="zh-CN" dirty="0" smtClean="0"/>
              <a:t> compared to GMA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316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Experiments</a:t>
            </a:r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Multi-view Discriminant </a:t>
            </a:r>
            <a:r>
              <a:rPr lang="en-US" altLang="zh-CN" dirty="0" smtClean="0"/>
              <a:t>Analysis </a:t>
            </a:r>
            <a:r>
              <a:rPr lang="en-US" altLang="zh-CN" sz="2800" dirty="0" smtClean="0"/>
              <a:t>(</a:t>
            </a:r>
            <a:r>
              <a:rPr lang="en-US" altLang="zh-CN" sz="2800" dirty="0" err="1" smtClean="0"/>
              <a:t>MvDA</a:t>
            </a:r>
            <a:r>
              <a:rPr lang="en-US" altLang="zh-CN" sz="2800" dirty="0" smtClean="0"/>
              <a:t>)</a:t>
            </a:r>
            <a:endParaRPr lang="en-US" altLang="zh-CN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002839"/>
              </p:ext>
            </p:extLst>
          </p:nvPr>
        </p:nvGraphicFramePr>
        <p:xfrm>
          <a:off x="431540" y="1988840"/>
          <a:ext cx="8509322" cy="1442679"/>
        </p:xfrm>
        <a:graphic>
          <a:graphicData uri="http://schemas.openxmlformats.org/drawingml/2006/table">
            <a:tbl>
              <a:tblPr firstRow="1" bandRow="1"/>
              <a:tblGrid>
                <a:gridCol w="936103"/>
                <a:gridCol w="1584176"/>
                <a:gridCol w="864096"/>
                <a:gridCol w="936104"/>
                <a:gridCol w="842392"/>
                <a:gridCol w="804041"/>
                <a:gridCol w="1040525"/>
                <a:gridCol w="1501885"/>
              </a:tblGrid>
              <a:tr h="480893">
                <a:tc gridSpan="2">
                  <a:txBody>
                    <a:bodyPr/>
                    <a:lstStyle/>
                    <a:p>
                      <a:pPr marL="0" marR="0" indent="0" algn="ctr" defTabSz="46255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Methods</a:t>
                      </a:r>
                    </a:p>
                  </a:txBody>
                  <a:tcPr marL="9525" marR="9525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endParaRPr lang="en-US" altLang="zh-CN" sz="2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itchFamily="2" charset="-122"/>
                          <a:cs typeface="Times New Roman" panose="02020603050405020304" pitchFamily="18" charset="0"/>
                        </a:rPr>
                        <a:t>CCA</a:t>
                      </a:r>
                      <a:endParaRPr lang="en-US" altLang="zh-CN" sz="20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itchFamily="2" charset="-122"/>
                          <a:cs typeface="Times New Roman" panose="02020603050405020304" pitchFamily="18" charset="0"/>
                        </a:rPr>
                        <a:t>U-FLD</a:t>
                      </a:r>
                      <a:endParaRPr lang="en-US" altLang="zh-CN" sz="20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itchFamily="2" charset="-122"/>
                          <a:cs typeface="Times New Roman" panose="02020603050405020304" pitchFamily="18" charset="0"/>
                        </a:rPr>
                        <a:t>CDFE</a:t>
                      </a:r>
                      <a:endParaRPr lang="en-US" altLang="zh-CN" sz="20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GMA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3" marR="65843" marT="32869" marB="32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2000" b="1" kern="120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MvDA</a:t>
                      </a:r>
                      <a:endParaRPr lang="zh-CN" altLang="en-US" sz="2000" b="1" kern="1200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3" marR="65843" marT="32869" marB="32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2000" b="1" kern="12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VC-</a:t>
                      </a:r>
                      <a:r>
                        <a:rPr lang="en-US" altLang="zh-CN" sz="2000" b="1" kern="120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MvDA</a:t>
                      </a:r>
                      <a:endParaRPr lang="zh-CN" altLang="en-US" sz="2000" b="1" kern="1200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3" marR="65843" marT="32869" marB="32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0893">
                <a:tc rowSpan="2">
                  <a:txBody>
                    <a:bodyPr/>
                    <a:lstStyle/>
                    <a:p>
                      <a:pPr marL="0" marR="0" indent="0" algn="ctr" defTabSz="46255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HFB</a:t>
                      </a:r>
                    </a:p>
                  </a:txBody>
                  <a:tcPr marL="9525" marR="9525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NIR-VIS</a:t>
                      </a:r>
                      <a:endParaRPr lang="en-US" altLang="zh-CN" sz="2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2000" b="0" u="none" strike="noStrik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36.7%</a:t>
                      </a:r>
                      <a:endParaRPr lang="en-US" altLang="zh-CN" sz="20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2000" b="0" u="none" strike="noStrik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39.1%</a:t>
                      </a:r>
                      <a:endParaRPr lang="en-US" altLang="zh-CN" sz="20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2000" b="0" u="none" strike="noStrik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40.8%</a:t>
                      </a:r>
                      <a:endParaRPr lang="en-US" altLang="zh-CN" sz="20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47.5%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3" marR="65843" marT="32869" marB="32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2000" b="1" kern="12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53.3%</a:t>
                      </a:r>
                      <a:endParaRPr lang="zh-CN" altLang="en-US" sz="2000" b="1" kern="1200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3" marR="65843" marT="32869" marB="32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2000" b="1" kern="12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59.2%</a:t>
                      </a:r>
                      <a:endParaRPr lang="zh-CN" altLang="en-US" sz="2000" b="1" kern="1200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3" marR="65843" marT="32869" marB="32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0893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黑体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VIS-NIR</a:t>
                      </a:r>
                      <a:endParaRPr lang="en-US" altLang="zh-CN" sz="2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2000" b="0" u="none" strike="noStrik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30.0%</a:t>
                      </a:r>
                      <a:endParaRPr lang="en-US" altLang="zh-CN" sz="20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2000" b="0" u="none" strike="noStrik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40.0%</a:t>
                      </a:r>
                      <a:endParaRPr lang="en-US" altLang="zh-CN" sz="20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2000" b="0" u="none" strike="noStrik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36.7%</a:t>
                      </a:r>
                      <a:endParaRPr lang="en-US" altLang="zh-CN" sz="20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45.0%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3" marR="65843" marT="32869" marB="32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2000" b="1" kern="12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50.0%</a:t>
                      </a:r>
                      <a:endParaRPr lang="zh-CN" altLang="en-US" sz="2000" b="1" kern="1200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3" marR="65843" marT="32869" marB="32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2000" b="1" kern="12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59.2%</a:t>
                      </a:r>
                      <a:endParaRPr lang="zh-CN" altLang="en-US" sz="2000" b="1" kern="1200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3" marR="65843" marT="32869" marB="32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4607"/>
              </p:ext>
            </p:extLst>
          </p:nvPr>
        </p:nvGraphicFramePr>
        <p:xfrm>
          <a:off x="431540" y="4218569"/>
          <a:ext cx="8509322" cy="1442679"/>
        </p:xfrm>
        <a:graphic>
          <a:graphicData uri="http://schemas.openxmlformats.org/drawingml/2006/table">
            <a:tbl>
              <a:tblPr firstRow="1" bandRow="1"/>
              <a:tblGrid>
                <a:gridCol w="936103"/>
                <a:gridCol w="1584176"/>
                <a:gridCol w="864096"/>
                <a:gridCol w="936104"/>
                <a:gridCol w="842392"/>
                <a:gridCol w="804041"/>
                <a:gridCol w="1040525"/>
                <a:gridCol w="1501885"/>
              </a:tblGrid>
              <a:tr h="480893">
                <a:tc gridSpan="2">
                  <a:txBody>
                    <a:bodyPr/>
                    <a:lstStyle/>
                    <a:p>
                      <a:pPr marL="0" marR="0" indent="0" algn="ctr" defTabSz="46255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Methods</a:t>
                      </a:r>
                    </a:p>
                  </a:txBody>
                  <a:tcPr marL="9525" marR="9525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endParaRPr lang="en-US" altLang="zh-CN" sz="2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itchFamily="2" charset="-122"/>
                          <a:cs typeface="Times New Roman" panose="02020603050405020304" pitchFamily="18" charset="0"/>
                        </a:rPr>
                        <a:t>CCA</a:t>
                      </a:r>
                      <a:endParaRPr lang="en-US" altLang="zh-CN" sz="20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itchFamily="2" charset="-122"/>
                          <a:cs typeface="Times New Roman" panose="02020603050405020304" pitchFamily="18" charset="0"/>
                        </a:rPr>
                        <a:t>U-FLD</a:t>
                      </a:r>
                      <a:endParaRPr lang="en-US" altLang="zh-CN" sz="20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2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黑体" pitchFamily="2" charset="-122"/>
                          <a:cs typeface="Times New Roman" panose="02020603050405020304" pitchFamily="18" charset="0"/>
                        </a:rPr>
                        <a:t>CDFE</a:t>
                      </a:r>
                      <a:endParaRPr lang="en-US" altLang="zh-CN" sz="2000" b="0" i="0" u="none" strike="noStrike" kern="1200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黑体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GMA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3" marR="65843" marT="32869" marB="32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2000" b="1" kern="120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MvDA</a:t>
                      </a:r>
                      <a:endParaRPr lang="zh-CN" altLang="en-US" sz="2000" b="1" kern="1200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3" marR="65843" marT="32869" marB="32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2000" b="1" kern="12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VC-</a:t>
                      </a:r>
                      <a:r>
                        <a:rPr lang="en-US" altLang="zh-CN" sz="2000" b="1" kern="1200" dirty="0" err="1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MvDA</a:t>
                      </a:r>
                      <a:endParaRPr lang="zh-CN" altLang="en-US" sz="2000" b="1" kern="1200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3" marR="65843" marT="32869" marB="32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0893">
                <a:tc rowSpan="2">
                  <a:txBody>
                    <a:bodyPr/>
                    <a:lstStyle/>
                    <a:p>
                      <a:pPr marL="0" marR="0" indent="0" algn="ctr" defTabSz="462553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CUFSF</a:t>
                      </a:r>
                    </a:p>
                  </a:txBody>
                  <a:tcPr marL="9525" marR="9525" marT="952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Photo-Sketch</a:t>
                      </a:r>
                      <a:endParaRPr lang="en-US" altLang="zh-CN" sz="2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en-US" altLang="zh-CN" sz="20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45.5%</a:t>
                      </a:r>
                      <a:endParaRPr kumimoji="0" lang="en-US" altLang="zh-CN" sz="2000" b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en-US" altLang="zh-CN" sz="20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46.8%</a:t>
                      </a:r>
                      <a:endParaRPr kumimoji="0" lang="en-US" altLang="zh-CN" sz="2000" b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en-US" altLang="zh-CN" sz="20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45.6%</a:t>
                      </a:r>
                      <a:endParaRPr kumimoji="0" lang="en-US" altLang="zh-CN" sz="2000" b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3" marR="65843" marT="32869" marB="32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2000" b="1" kern="12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53.4%</a:t>
                      </a:r>
                      <a:endParaRPr lang="zh-CN" altLang="en-US" sz="2000" b="1" kern="1200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3" marR="65843" marT="32869" marB="32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2000" b="1" kern="12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56.3%</a:t>
                      </a:r>
                      <a:endParaRPr lang="zh-CN" altLang="en-US" sz="2000" b="1" kern="1200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3" marR="65843" marT="32869" marB="32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0893">
                <a:tc vMerge="1">
                  <a:txBody>
                    <a:bodyPr/>
                    <a:lstStyle/>
                    <a:p>
                      <a:pPr algn="ctr" fontAlgn="ctr"/>
                      <a:endParaRPr lang="en-US" altLang="zh-CN" sz="2000" b="0" i="0" u="none" strike="noStrike" baseline="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黑体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20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Sketch-Photo</a:t>
                      </a:r>
                      <a:endParaRPr lang="en-US" altLang="zh-CN" sz="20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en-US" altLang="zh-CN" sz="20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47.5%</a:t>
                      </a:r>
                      <a:endParaRPr kumimoji="0" lang="en-US" altLang="zh-CN" sz="2000" b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en-US" altLang="zh-CN" sz="20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53.4%</a:t>
                      </a:r>
                      <a:endParaRPr kumimoji="0" lang="en-US" altLang="zh-CN" sz="2000" b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en-US" altLang="zh-CN" sz="2000" b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47.6%</a:t>
                      </a:r>
                      <a:endParaRPr kumimoji="0" lang="en-US" altLang="zh-CN" sz="2000" b="0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20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endParaRPr lang="zh-CN" altLang="en-US" sz="2000" b="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3" marR="65843" marT="32869" marB="32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2000" b="1" kern="12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55.5%</a:t>
                      </a:r>
                      <a:endParaRPr lang="zh-CN" altLang="en-US" sz="2000" b="1" kern="1200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3" marR="65843" marT="32869" marB="32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625530" rtl="0" eaLnBrk="1" fontAlgn="ctr" latinLnBrk="0" hangingPunct="1">
                        <a:lnSpc>
                          <a:spcPct val="100000"/>
                        </a:lnSpc>
                      </a:pPr>
                      <a:r>
                        <a:rPr lang="en-US" altLang="zh-CN" sz="2000" b="1" kern="1200" dirty="0" smtClean="0">
                          <a:solidFill>
                            <a:srgbClr val="0000CC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61.5%</a:t>
                      </a:r>
                      <a:endParaRPr lang="zh-CN" altLang="en-US" sz="2000" b="1" kern="1200" dirty="0">
                        <a:solidFill>
                          <a:srgbClr val="0000CC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5843" marR="65843" marT="32869" marB="3286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514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Summary</a:t>
            </a:r>
          </a:p>
          <a:p>
            <a:pPr lvl="1"/>
            <a:r>
              <a:rPr lang="en-US" altLang="zh-CN" dirty="0" smtClean="0"/>
              <a:t>A unified framework for multi-view</a:t>
            </a:r>
          </a:p>
          <a:p>
            <a:pPr lvl="2"/>
            <a:r>
              <a:rPr lang="en-US" altLang="zh-CN" dirty="0"/>
              <a:t>M</a:t>
            </a:r>
            <a:r>
              <a:rPr lang="en-US" altLang="zh-CN" dirty="0" smtClean="0"/>
              <a:t>ulti-view strategy for both projection and objective</a:t>
            </a:r>
            <a:endParaRPr lang="en-US" altLang="zh-CN" dirty="0" smtClean="0"/>
          </a:p>
          <a:p>
            <a:pPr lvl="2"/>
            <a:r>
              <a:rPr lang="en-US" altLang="zh-CN" dirty="0"/>
              <a:t>Variations from both inter-view and intra-view </a:t>
            </a:r>
            <a:endParaRPr lang="en-US" altLang="zh-CN" dirty="0" smtClean="0"/>
          </a:p>
          <a:p>
            <a:pPr lvl="2"/>
            <a:r>
              <a:rPr lang="en-US" altLang="zh-CN" dirty="0" smtClean="0"/>
              <a:t>No </a:t>
            </a:r>
            <a:r>
              <a:rPr lang="en-US" altLang="zh-CN" dirty="0" smtClean="0"/>
              <a:t>parameter for </a:t>
            </a:r>
            <a:r>
              <a:rPr lang="en-US" altLang="zh-CN" dirty="0" err="1" smtClean="0"/>
              <a:t>MvDA</a:t>
            </a:r>
            <a:r>
              <a:rPr lang="en-US" altLang="zh-CN" dirty="0" smtClean="0"/>
              <a:t>, one parameter for VC-</a:t>
            </a:r>
            <a:r>
              <a:rPr lang="en-US" altLang="zh-CN" dirty="0" err="1" smtClean="0"/>
              <a:t>MvDA</a:t>
            </a:r>
            <a:endParaRPr lang="en-US" altLang="zh-CN" dirty="0"/>
          </a:p>
          <a:p>
            <a:pPr lvl="1"/>
            <a:r>
              <a:rPr lang="en-US" altLang="zh-CN" dirty="0" smtClean="0"/>
              <a:t>Analytical </a:t>
            </a:r>
            <a:r>
              <a:rPr lang="en-US" altLang="zh-CN" dirty="0" smtClean="0"/>
              <a:t>solution</a:t>
            </a:r>
          </a:p>
          <a:p>
            <a:pPr lvl="1"/>
            <a:r>
              <a:rPr lang="en-US" altLang="zh-CN" dirty="0" smtClean="0"/>
              <a:t>Much better performance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Multi-view Discriminant Analysis </a:t>
            </a:r>
            <a:r>
              <a:rPr lang="en-US" altLang="zh-CN" sz="2800" dirty="0"/>
              <a:t>(</a:t>
            </a:r>
            <a:r>
              <a:rPr lang="en-US" altLang="zh-CN" sz="2800" dirty="0" err="1"/>
              <a:t>MvDA</a:t>
            </a:r>
            <a:r>
              <a:rPr lang="en-US" altLang="zh-CN" sz="2800" dirty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93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43608" y="3199733"/>
            <a:ext cx="7171194" cy="195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 dirty="0" err="1" smtClean="0">
                <a:latin typeface="Calibri" charset="0"/>
              </a:rPr>
              <a:t>Matlab</a:t>
            </a:r>
            <a:r>
              <a:rPr lang="en-US" altLang="zh-CN" sz="4000" dirty="0" smtClean="0">
                <a:latin typeface="Calibri" charset="0"/>
              </a:rPr>
              <a:t> Code </a:t>
            </a:r>
            <a:r>
              <a:rPr lang="en-US" altLang="zh-CN" sz="4000" dirty="0">
                <a:latin typeface="Calibri" charset="0"/>
              </a:rPr>
              <a:t>is available online!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en-US" altLang="zh-CN" sz="3600" u="sng" dirty="0">
                <a:solidFill>
                  <a:srgbClr val="0000FF"/>
                </a:solidFill>
                <a:latin typeface="Calibri" charset="0"/>
              </a:rPr>
              <a:t>http://vipl.ict.ac.cn/members/mnkan</a:t>
            </a:r>
          </a:p>
        </p:txBody>
      </p:sp>
      <p:sp>
        <p:nvSpPr>
          <p:cNvPr id="5" name="矩形 4"/>
          <p:cNvSpPr/>
          <p:nvPr/>
        </p:nvSpPr>
        <p:spPr>
          <a:xfrm>
            <a:off x="3491880" y="1124744"/>
            <a:ext cx="1928798" cy="9202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en-US" altLang="zh-CN" sz="4000" dirty="0" smtClean="0">
                <a:latin typeface="Calibri" charset="0"/>
              </a:rPr>
              <a:t>Thanks !</a:t>
            </a:r>
            <a:endParaRPr lang="en-US" altLang="zh-CN" sz="3600" u="sng" dirty="0">
              <a:solidFill>
                <a:srgbClr val="0000FF"/>
              </a:solidFill>
              <a:latin typeface="Calibri" charset="0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Code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900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8277" y="4221088"/>
            <a:ext cx="7194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v</a:t>
            </a:r>
            <a:r>
              <a:rPr lang="en-US" altLang="zh-CN" dirty="0" smtClean="0"/>
              <a:t>s.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370800" y="1232453"/>
            <a:ext cx="8953728" cy="5211211"/>
          </a:xfrm>
        </p:spPr>
        <p:txBody>
          <a:bodyPr/>
          <a:lstStyle/>
          <a:p>
            <a:r>
              <a:rPr lang="en-US" altLang="zh-CN" dirty="0" smtClean="0"/>
              <a:t>Problem: matching between views</a:t>
            </a:r>
          </a:p>
          <a:p>
            <a:pPr lvl="1"/>
            <a:r>
              <a:rPr lang="en-US" altLang="zh-CN" sz="2400" dirty="0" err="1" smtClean="0"/>
              <a:t>Subjects→heterogeneous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sensors→heterogeneous</a:t>
            </a:r>
            <a:r>
              <a:rPr lang="en-US" altLang="zh-CN" sz="2400" dirty="0"/>
              <a:t> </a:t>
            </a:r>
            <a:r>
              <a:rPr lang="en-US" altLang="zh-CN" sz="2400" dirty="0" smtClean="0"/>
              <a:t>images</a:t>
            </a:r>
          </a:p>
          <a:p>
            <a:r>
              <a:rPr lang="en-US" altLang="zh-CN" dirty="0" smtClean="0"/>
              <a:t>Challenge: Large </a:t>
            </a:r>
            <a:r>
              <a:rPr lang="en-US" altLang="zh-CN" dirty="0"/>
              <a:t>Discrepancy between </a:t>
            </a:r>
            <a:r>
              <a:rPr lang="en-US" altLang="zh-CN" dirty="0" smtClean="0"/>
              <a:t>views</a:t>
            </a:r>
          </a:p>
          <a:p>
            <a:pPr lvl="1"/>
            <a:r>
              <a:rPr lang="en-US" altLang="zh-CN" sz="2400" dirty="0"/>
              <a:t>Different </a:t>
            </a:r>
            <a:r>
              <a:rPr lang="en-US" altLang="zh-CN" sz="2400" dirty="0" smtClean="0"/>
              <a:t>pose, lighting, resolution, feature</a:t>
            </a:r>
            <a:r>
              <a:rPr lang="en-US" altLang="zh-CN" sz="2400" dirty="0"/>
              <a:t>….</a:t>
            </a:r>
            <a:endParaRPr lang="zh-CN" altLang="en-US" sz="2400" dirty="0"/>
          </a:p>
          <a:p>
            <a:pPr lvl="1"/>
            <a:endParaRPr lang="en-US" altLang="zh-CN" sz="2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 smtClean="0"/>
              <a:t>Cross-view/Heterogeneous Recognition</a:t>
            </a:r>
            <a:endParaRPr lang="zh-CN" altLang="en-US" sz="3600" dirty="0"/>
          </a:p>
        </p:txBody>
      </p:sp>
      <p:pic>
        <p:nvPicPr>
          <p:cNvPr id="32" name="图片 31" descr="112_0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300" y="4070045"/>
            <a:ext cx="950145" cy="1182069"/>
          </a:xfrm>
          <a:prstGeom prst="rect">
            <a:avLst/>
          </a:prstGeom>
        </p:spPr>
      </p:pic>
      <p:pic>
        <p:nvPicPr>
          <p:cNvPr id="33" name="图片 32" descr="112_01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4070045"/>
            <a:ext cx="950145" cy="1182069"/>
          </a:xfrm>
          <a:prstGeom prst="rect">
            <a:avLst/>
          </a:prstGeom>
        </p:spPr>
      </p:pic>
      <p:cxnSp>
        <p:nvCxnSpPr>
          <p:cNvPr id="34" name="直接箭头连接符 33"/>
          <p:cNvCxnSpPr>
            <a:stCxn id="32" idx="3"/>
            <a:endCxn id="33" idx="1"/>
          </p:cNvCxnSpPr>
          <p:nvPr/>
        </p:nvCxnSpPr>
        <p:spPr>
          <a:xfrm>
            <a:off x="1169445" y="4661080"/>
            <a:ext cx="522235" cy="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15" descr="\\10.29.51.9\Incoming\multi-pie\203_004302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633" y="4071314"/>
            <a:ext cx="944045" cy="11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" descr="D:\Incoming\multipie\001_000007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71259"/>
            <a:ext cx="944721" cy="118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0" name="直接箭头连接符 49"/>
          <p:cNvCxnSpPr>
            <a:stCxn id="49" idx="3"/>
            <a:endCxn id="48" idx="1"/>
          </p:cNvCxnSpPr>
          <p:nvPr/>
        </p:nvCxnSpPr>
        <p:spPr>
          <a:xfrm>
            <a:off x="4220577" y="4661659"/>
            <a:ext cx="504056" cy="55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221230" y="4221088"/>
            <a:ext cx="7194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v</a:t>
            </a:r>
            <a:r>
              <a:rPr lang="en-US" altLang="zh-CN" dirty="0" smtClean="0"/>
              <a:t>s.</a:t>
            </a:r>
            <a:endParaRPr lang="zh-CN" altLang="en-US" dirty="0"/>
          </a:p>
        </p:txBody>
      </p:sp>
      <p:pic>
        <p:nvPicPr>
          <p:cNvPr id="52" name="Picture 3" descr="F:\Database\LFW\kmn\kmn\Faith Hill\Faith Hill_00138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5" t="4452" r="14224" b="43240"/>
          <a:stretch/>
        </p:blipFill>
        <p:spPr bwMode="auto">
          <a:xfrm>
            <a:off x="7308304" y="3904995"/>
            <a:ext cx="165618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F:\Database\LFW\kmn\kmn\Faith Hill\Faith Hill_00138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62272" y="4299938"/>
            <a:ext cx="791072" cy="72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直接箭头连接符 54"/>
          <p:cNvCxnSpPr>
            <a:stCxn id="53" idx="3"/>
            <a:endCxn id="52" idx="1"/>
          </p:cNvCxnSpPr>
          <p:nvPr/>
        </p:nvCxnSpPr>
        <p:spPr>
          <a:xfrm flipV="1">
            <a:off x="6953344" y="4661079"/>
            <a:ext cx="354960" cy="1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899225" y="4243154"/>
            <a:ext cx="7194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v</a:t>
            </a:r>
            <a:r>
              <a:rPr lang="en-US" altLang="zh-CN" dirty="0" smtClean="0"/>
              <a:t>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09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Problem &amp; Challenge</a:t>
            </a:r>
            <a:endParaRPr lang="en-US" altLang="zh-CN" sz="2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Existing Solutions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95" y="1925983"/>
            <a:ext cx="230981" cy="190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066" y="2558707"/>
            <a:ext cx="300038" cy="3929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38" y="2580138"/>
            <a:ext cx="292894" cy="3500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70" y="1904552"/>
            <a:ext cx="250031" cy="233363"/>
          </a:xfrm>
          <a:prstGeom prst="rect">
            <a:avLst/>
          </a:prstGeom>
        </p:spPr>
      </p:pic>
      <p:cxnSp>
        <p:nvCxnSpPr>
          <p:cNvPr id="12" name="直接箭头连接符 11"/>
          <p:cNvCxnSpPr>
            <a:stCxn id="4" idx="2"/>
            <a:endCxn id="6" idx="0"/>
          </p:cNvCxnSpPr>
          <p:nvPr/>
        </p:nvCxnSpPr>
        <p:spPr bwMode="auto">
          <a:xfrm flipH="1">
            <a:off x="2917885" y="2116483"/>
            <a:ext cx="1" cy="46365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直接箭头连接符 13"/>
          <p:cNvCxnSpPr>
            <a:stCxn id="5" idx="2"/>
            <a:endCxn id="8" idx="0"/>
          </p:cNvCxnSpPr>
          <p:nvPr/>
        </p:nvCxnSpPr>
        <p:spPr bwMode="auto">
          <a:xfrm flipH="1">
            <a:off x="5358085" y="2137915"/>
            <a:ext cx="1" cy="42079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660232" y="3511803"/>
            <a:ext cx="18710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subjects</a:t>
            </a:r>
          </a:p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observation</a:t>
            </a:r>
          </a:p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superscript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view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组合 35"/>
          <p:cNvGrpSpPr/>
          <p:nvPr/>
        </p:nvGrpSpPr>
        <p:grpSpPr>
          <a:xfrm>
            <a:off x="1187624" y="3212976"/>
            <a:ext cx="4639030" cy="822503"/>
            <a:chOff x="1619672" y="3680043"/>
            <a:chExt cx="4639030" cy="822503"/>
          </a:xfrm>
        </p:grpSpPr>
        <p:pic>
          <p:nvPicPr>
            <p:cNvPr id="20" name="图片 1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683" y="4109640"/>
              <a:ext cx="3579019" cy="392906"/>
            </a:xfrm>
            <a:prstGeom prst="rect">
              <a:avLst/>
            </a:prstGeom>
          </p:spPr>
        </p:pic>
        <p:sp>
          <p:nvSpPr>
            <p:cNvPr id="21" name="右箭头 20"/>
            <p:cNvSpPr/>
            <p:nvPr/>
          </p:nvSpPr>
          <p:spPr bwMode="auto">
            <a:xfrm rot="6959401">
              <a:off x="5531082" y="3735750"/>
              <a:ext cx="352614" cy="2412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sym typeface="Symbol" pitchFamily="18" charset="2"/>
              </a:endParaRPr>
            </a:p>
          </p:txBody>
        </p:sp>
        <p:sp>
          <p:nvSpPr>
            <p:cNvPr id="22" name="右箭头 21"/>
            <p:cNvSpPr/>
            <p:nvPr/>
          </p:nvSpPr>
          <p:spPr bwMode="auto">
            <a:xfrm rot="2811168">
              <a:off x="3308226" y="3735593"/>
              <a:ext cx="352614" cy="241514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sym typeface="Symbol" pitchFamily="18" charset="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19672" y="4077072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Problem: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581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Problem &amp; Challenge</a:t>
            </a:r>
            <a:endParaRPr lang="en-US" altLang="zh-CN" sz="24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Existing Solutions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95" y="1925983"/>
            <a:ext cx="230981" cy="190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066" y="2558707"/>
            <a:ext cx="300038" cy="3929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438" y="2580138"/>
            <a:ext cx="292894" cy="3500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70" y="1904552"/>
            <a:ext cx="250031" cy="233363"/>
          </a:xfrm>
          <a:prstGeom prst="rect">
            <a:avLst/>
          </a:prstGeom>
        </p:spPr>
      </p:pic>
      <p:cxnSp>
        <p:nvCxnSpPr>
          <p:cNvPr id="12" name="直接箭头连接符 11"/>
          <p:cNvCxnSpPr>
            <a:stCxn id="4" idx="2"/>
            <a:endCxn id="6" idx="0"/>
          </p:cNvCxnSpPr>
          <p:nvPr/>
        </p:nvCxnSpPr>
        <p:spPr bwMode="auto">
          <a:xfrm flipH="1">
            <a:off x="2917885" y="2116483"/>
            <a:ext cx="1" cy="463655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直接箭头连接符 13"/>
          <p:cNvCxnSpPr>
            <a:stCxn id="5" idx="2"/>
            <a:endCxn id="8" idx="0"/>
          </p:cNvCxnSpPr>
          <p:nvPr/>
        </p:nvCxnSpPr>
        <p:spPr bwMode="auto">
          <a:xfrm flipH="1">
            <a:off x="5358085" y="2137915"/>
            <a:ext cx="1" cy="42079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6660232" y="3511803"/>
            <a:ext cx="18710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subjects</a:t>
            </a:r>
          </a:p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observation</a:t>
            </a:r>
          </a:p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superscript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view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组合 35"/>
          <p:cNvGrpSpPr/>
          <p:nvPr/>
        </p:nvGrpSpPr>
        <p:grpSpPr>
          <a:xfrm>
            <a:off x="1187624" y="3212976"/>
            <a:ext cx="4639030" cy="822503"/>
            <a:chOff x="1619672" y="3680043"/>
            <a:chExt cx="4639030" cy="822503"/>
          </a:xfrm>
        </p:grpSpPr>
        <p:pic>
          <p:nvPicPr>
            <p:cNvPr id="20" name="图片 19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683" y="4109640"/>
              <a:ext cx="3579019" cy="392906"/>
            </a:xfrm>
            <a:prstGeom prst="rect">
              <a:avLst/>
            </a:prstGeom>
          </p:spPr>
        </p:pic>
        <p:sp>
          <p:nvSpPr>
            <p:cNvPr id="21" name="右箭头 20"/>
            <p:cNvSpPr/>
            <p:nvPr/>
          </p:nvSpPr>
          <p:spPr bwMode="auto">
            <a:xfrm rot="6959401">
              <a:off x="5531082" y="3735750"/>
              <a:ext cx="352614" cy="241200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sym typeface="Symbol" pitchFamily="18" charset="2"/>
              </a:endParaRPr>
            </a:p>
          </p:txBody>
        </p:sp>
        <p:sp>
          <p:nvSpPr>
            <p:cNvPr id="22" name="右箭头 21"/>
            <p:cNvSpPr/>
            <p:nvPr/>
          </p:nvSpPr>
          <p:spPr bwMode="auto">
            <a:xfrm rot="2811168">
              <a:off x="3308226" y="3735593"/>
              <a:ext cx="352614" cy="241514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sym typeface="Symbol" pitchFamily="18" charset="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619672" y="4077072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Problem: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51"/>
          <p:cNvGrpSpPr/>
          <p:nvPr/>
        </p:nvGrpSpPr>
        <p:grpSpPr>
          <a:xfrm>
            <a:off x="1282328" y="4369137"/>
            <a:ext cx="4530605" cy="1004079"/>
            <a:chOff x="1786384" y="4553381"/>
            <a:chExt cx="4530605" cy="1004079"/>
          </a:xfrm>
        </p:grpSpPr>
        <p:pic>
          <p:nvPicPr>
            <p:cNvPr id="17" name="图片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7970" y="5164554"/>
              <a:ext cx="3579019" cy="392906"/>
            </a:xfrm>
            <a:prstGeom prst="rect">
              <a:avLst/>
            </a:prstGeom>
          </p:spPr>
        </p:pic>
        <p:sp>
          <p:nvSpPr>
            <p:cNvPr id="24" name="下箭头 23"/>
            <p:cNvSpPr/>
            <p:nvPr/>
          </p:nvSpPr>
          <p:spPr bwMode="auto">
            <a:xfrm>
              <a:off x="4422276" y="4553381"/>
              <a:ext cx="241200" cy="439410"/>
            </a:xfrm>
            <a:prstGeom prst="downArrow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5000"/>
                <a:buFont typeface="Wingdings" pitchFamily="2" charset="2"/>
                <a:buChar char="n"/>
                <a:tabLst/>
              </a:pPr>
              <a:endParaRPr kumimoji="0" lang="zh-CN" alt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sym typeface="Symbol" pitchFamily="18" charset="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86384" y="5147900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Goal: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643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Existing Solutions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1"/>
          </p:nvPr>
        </p:nvSpPr>
        <p:spPr/>
        <p:txBody>
          <a:bodyPr vert="horz">
            <a:normAutofit/>
          </a:bodyPr>
          <a:lstStyle/>
          <a:p>
            <a:r>
              <a:rPr lang="en-US" altLang="zh-CN" sz="2400" dirty="0" smtClean="0"/>
              <a:t>Project two or more views to a common subspace</a:t>
            </a:r>
            <a:endParaRPr lang="zh-CN" altLang="en-US" sz="2400" dirty="0"/>
          </a:p>
          <a:p>
            <a:pPr lvl="1"/>
            <a:r>
              <a:rPr lang="en-US" altLang="zh-CN" sz="2000" dirty="0"/>
              <a:t>Canonical Correlation </a:t>
            </a:r>
            <a:r>
              <a:rPr lang="en-US" altLang="zh-CN" sz="2000" dirty="0" smtClean="0"/>
              <a:t>Analysis </a:t>
            </a:r>
            <a:r>
              <a:rPr lang="en-US" altLang="zh-CN" sz="2000" dirty="0" smtClean="0">
                <a:solidFill>
                  <a:srgbClr val="0000CC"/>
                </a:solidFill>
              </a:rPr>
              <a:t>(CCA)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[H. </a:t>
            </a:r>
            <a:r>
              <a:rPr lang="en-US" altLang="zh-CN" sz="2000" dirty="0" err="1"/>
              <a:t>Hotelling</a:t>
            </a:r>
            <a:r>
              <a:rPr lang="en-US" altLang="zh-CN" sz="2000" dirty="0"/>
              <a:t> 1936</a:t>
            </a:r>
            <a:r>
              <a:rPr lang="en-US" altLang="zh-CN" sz="2000" dirty="0" smtClean="0"/>
              <a:t>]</a:t>
            </a:r>
          </a:p>
          <a:p>
            <a:pPr lvl="1"/>
            <a:r>
              <a:rPr lang="en-US" altLang="zh-CN" sz="2000" dirty="0"/>
              <a:t>Partial Least Square </a:t>
            </a:r>
            <a:r>
              <a:rPr lang="en-US" altLang="zh-CN" sz="2000" dirty="0">
                <a:solidFill>
                  <a:srgbClr val="0000CC"/>
                </a:solidFill>
              </a:rPr>
              <a:t>(PLS)</a:t>
            </a:r>
            <a:r>
              <a:rPr lang="zh-CN" altLang="en-US" sz="2000" dirty="0"/>
              <a:t> </a:t>
            </a:r>
            <a:r>
              <a:rPr lang="en-US" altLang="zh-CN" sz="2000" dirty="0"/>
              <a:t>[A. Sharma 11]</a:t>
            </a:r>
          </a:p>
          <a:p>
            <a:pPr lvl="1"/>
            <a:r>
              <a:rPr lang="en-US" altLang="zh-CN" sz="2000" dirty="0" smtClean="0"/>
              <a:t>Multi-view </a:t>
            </a:r>
            <a:r>
              <a:rPr lang="en-US" altLang="zh-CN" sz="2000" dirty="0"/>
              <a:t>Canonical Correlation Analysis </a:t>
            </a:r>
            <a:r>
              <a:rPr lang="en-US" altLang="zh-CN" sz="2000" dirty="0" smtClean="0">
                <a:solidFill>
                  <a:srgbClr val="0000CC"/>
                </a:solidFill>
              </a:rPr>
              <a:t>(MCCA)</a:t>
            </a:r>
            <a:r>
              <a:rPr lang="en-US" altLang="zh-CN" sz="2000" dirty="0" smtClean="0"/>
              <a:t> 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[J. </a:t>
            </a:r>
            <a:r>
              <a:rPr lang="en-US" altLang="zh-CN" sz="2000" dirty="0" err="1"/>
              <a:t>Rupnik</a:t>
            </a:r>
            <a:r>
              <a:rPr lang="en-US" altLang="zh-CN" sz="2000" dirty="0"/>
              <a:t> 10</a:t>
            </a:r>
            <a:r>
              <a:rPr lang="en-US" altLang="zh-CN" sz="2000" dirty="0" smtClean="0"/>
              <a:t>]</a:t>
            </a:r>
          </a:p>
          <a:p>
            <a:pPr lvl="1"/>
            <a:endParaRPr lang="en-US" altLang="zh-CN" sz="2000" dirty="0"/>
          </a:p>
          <a:p>
            <a:pPr lvl="1"/>
            <a:r>
              <a:rPr lang="en-US" altLang="zh-CN" sz="2000" dirty="0"/>
              <a:t>Common Discriminant Feature Extraction </a:t>
            </a:r>
            <a:r>
              <a:rPr lang="en-US" altLang="zh-CN" sz="2000" dirty="0" smtClean="0">
                <a:solidFill>
                  <a:srgbClr val="0000CC"/>
                </a:solidFill>
              </a:rPr>
              <a:t>(CDFE)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[D. Lin 06]</a:t>
            </a:r>
            <a:r>
              <a:rPr lang="zh-CN" altLang="en-US" sz="2000" dirty="0"/>
              <a:t> </a:t>
            </a:r>
            <a:endParaRPr lang="en-US" altLang="zh-CN" sz="2000" dirty="0" smtClean="0"/>
          </a:p>
          <a:p>
            <a:pPr lvl="1"/>
            <a:r>
              <a:rPr lang="en-US" altLang="zh-CN" sz="2000" dirty="0"/>
              <a:t>Coupled Spectral Regression </a:t>
            </a:r>
            <a:r>
              <a:rPr lang="en-US" altLang="zh-CN" sz="2000" dirty="0" smtClean="0">
                <a:solidFill>
                  <a:srgbClr val="0000CC"/>
                </a:solidFill>
              </a:rPr>
              <a:t>(CSR)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[Z. Lei 09] </a:t>
            </a:r>
            <a:endParaRPr lang="en-US" altLang="zh-CN" sz="2000" dirty="0" smtClean="0"/>
          </a:p>
          <a:p>
            <a:pPr lvl="1"/>
            <a:r>
              <a:rPr lang="en-US" altLang="zh-CN" sz="2000" dirty="0" smtClean="0"/>
              <a:t>Generalized </a:t>
            </a:r>
            <a:r>
              <a:rPr lang="en-US" altLang="zh-CN" sz="2000" dirty="0"/>
              <a:t>Multi-view Analysis</a:t>
            </a:r>
            <a:r>
              <a:rPr lang="en-US" altLang="zh-CN" sz="2000" dirty="0">
                <a:solidFill>
                  <a:srgbClr val="0000CC"/>
                </a:solidFill>
              </a:rPr>
              <a:t> </a:t>
            </a:r>
            <a:r>
              <a:rPr lang="en-US" altLang="zh-CN" sz="2000" dirty="0" smtClean="0">
                <a:solidFill>
                  <a:srgbClr val="0000CC"/>
                </a:solidFill>
              </a:rPr>
              <a:t>(GMA)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[A. Sharma 12</a:t>
            </a:r>
            <a:r>
              <a:rPr lang="en-US" altLang="zh-CN" sz="2000" dirty="0" smtClean="0"/>
              <a:t>]</a:t>
            </a:r>
            <a:endParaRPr lang="en-US" altLang="zh-CN" sz="2000" dirty="0"/>
          </a:p>
          <a:p>
            <a:r>
              <a:rPr lang="en-US" altLang="zh-CN" sz="2400" dirty="0" smtClean="0"/>
              <a:t>Transform from one view</a:t>
            </a:r>
            <a:endParaRPr lang="zh-CN" altLang="en-US" sz="2400" dirty="0"/>
          </a:p>
          <a:p>
            <a:pPr lvl="1"/>
            <a:r>
              <a:rPr lang="en-US" altLang="zh-CN" sz="2000" dirty="0"/>
              <a:t>Pseudo-Sketch Synthesis</a:t>
            </a:r>
            <a:r>
              <a:rPr lang="zh-CN" altLang="en-US" sz="2000" dirty="0"/>
              <a:t> </a:t>
            </a:r>
            <a:r>
              <a:rPr lang="en-US" altLang="zh-CN" sz="2000" dirty="0"/>
              <a:t>[Q. Liu 05]</a:t>
            </a:r>
          </a:p>
        </p:txBody>
      </p:sp>
      <p:sp>
        <p:nvSpPr>
          <p:cNvPr id="5" name="矩形 4"/>
          <p:cNvSpPr/>
          <p:nvPr/>
        </p:nvSpPr>
        <p:spPr bwMode="auto">
          <a:xfrm>
            <a:off x="827584" y="5481848"/>
            <a:ext cx="3456384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Symbol" pitchFamily="18" charset="2"/>
              </a:rPr>
              <a:t>Unsupervised vs. Supervised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Symbol" pitchFamily="18" charset="2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4716016" y="5481848"/>
            <a:ext cx="3456384" cy="86409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</a:pPr>
            <a:r>
              <a:rPr kumimoji="0" lang="en-US" altLang="zh-CN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Symbol" pitchFamily="18" charset="2"/>
              </a:rPr>
              <a:t>Two-view vs. Multi-view</a:t>
            </a:r>
            <a:endParaRPr kumimoji="0" lang="zh-CN" alt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846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Unsupervised Methods</a:t>
            </a:r>
          </a:p>
          <a:p>
            <a:pPr lvl="1"/>
            <a:r>
              <a:rPr lang="en-US" altLang="zh-CN" sz="2400" dirty="0"/>
              <a:t>Canonical Correlation </a:t>
            </a:r>
            <a:r>
              <a:rPr lang="en-US" altLang="zh-CN" sz="2400" dirty="0" smtClean="0"/>
              <a:t>Analysis (CCA) </a:t>
            </a:r>
            <a:r>
              <a:rPr lang="en-US" altLang="zh-CN" sz="2400" baseline="30000" dirty="0"/>
              <a:t>[</a:t>
            </a:r>
            <a:r>
              <a:rPr lang="en-US" altLang="zh-CN" sz="2400" baseline="30000" dirty="0" err="1" smtClean="0"/>
              <a:t>Hotelling</a:t>
            </a:r>
            <a:r>
              <a:rPr lang="en-US" altLang="zh-CN" sz="2400" baseline="30000" dirty="0" smtClean="0"/>
              <a:t> 1936]</a:t>
            </a:r>
          </a:p>
          <a:p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Existing Solutions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729" y="2699097"/>
            <a:ext cx="371475" cy="2643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098" y="2699097"/>
            <a:ext cx="378619" cy="2643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60" y="3623702"/>
            <a:ext cx="840581" cy="3429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35" y="3623702"/>
            <a:ext cx="847725" cy="342900"/>
          </a:xfrm>
          <a:prstGeom prst="rect">
            <a:avLst/>
          </a:prstGeom>
        </p:spPr>
      </p:pic>
      <p:sp>
        <p:nvSpPr>
          <p:cNvPr id="13" name="下箭头 12"/>
          <p:cNvSpPr/>
          <p:nvPr/>
        </p:nvSpPr>
        <p:spPr bwMode="auto">
          <a:xfrm>
            <a:off x="2458592" y="3100165"/>
            <a:ext cx="241200" cy="360000"/>
          </a:xfrm>
          <a:prstGeom prst="downArrow">
            <a:avLst/>
          </a:prstGeom>
          <a:ln>
            <a:headEnd type="none" w="med" len="med"/>
            <a:tailEnd type="none" w="med" len="med"/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b="1">
              <a:latin typeface="Arial" charset="0"/>
              <a:ea typeface="宋体" pitchFamily="2" charset="-122"/>
              <a:sym typeface="Symbol" pitchFamily="18" charset="2"/>
            </a:endParaRPr>
          </a:p>
        </p:txBody>
      </p:sp>
      <p:sp>
        <p:nvSpPr>
          <p:cNvPr id="14" name="下箭头 13"/>
          <p:cNvSpPr/>
          <p:nvPr/>
        </p:nvSpPr>
        <p:spPr bwMode="auto">
          <a:xfrm>
            <a:off x="5460703" y="3100165"/>
            <a:ext cx="241200" cy="360000"/>
          </a:xfrm>
          <a:prstGeom prst="downArrow">
            <a:avLst/>
          </a:prstGeom>
          <a:ln>
            <a:headEnd type="none" w="med" len="med"/>
            <a:tailEnd type="none" w="med" len="med"/>
          </a:ln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b="1">
              <a:latin typeface="Arial" charset="0"/>
              <a:ea typeface="宋体" pitchFamily="2" charset="-122"/>
              <a:sym typeface="Symbol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45930" y="3397682"/>
            <a:ext cx="535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272" y="4355281"/>
            <a:ext cx="3348038" cy="34290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236296" y="2708920"/>
            <a:ext cx="1487170" cy="2424712"/>
            <a:chOff x="302052" y="3611499"/>
            <a:chExt cx="1487170" cy="2424712"/>
          </a:xfrm>
        </p:grpSpPr>
        <p:pic>
          <p:nvPicPr>
            <p:cNvPr id="70" name="Picture 20" descr="\\10.107.0.107\mnkan\Incoming\CUHK Face Sketch FERET Database (CUFSF)\cropped_sketch\00032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52" y="4440595"/>
              <a:ext cx="58547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9" descr="\\10.107.0.107\mnkan\Incoming\CUHK Face Sketch FERET Database (CUFSF)\cropped_sketch\00001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52" y="3611499"/>
              <a:ext cx="58547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19" descr="\\10.107.0.107\mnkan\Incoming\CUHK Face Sketch FERET Database (CUFSF)\cropped_sketch\00009.jp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52" y="5304691"/>
              <a:ext cx="58547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21" descr="\\10.107.0.107\mnkan\Incoming\CUHK Face Sketch FERET Database (CUFSF)\cropped_photo_bmp\00001fb010_930831.bmp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482" y="3611499"/>
              <a:ext cx="5842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22" descr="\\10.107.0.107\mnkan\Incoming\CUHK Face Sketch FERET Database (CUFSF)\cropped_photo_bmp\00009fb010_930831.bmp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752" y="5304691"/>
              <a:ext cx="58547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23" descr="\\10.107.0.107\mnkan\Incoming\CUHK Face Sketch FERET Database (CUFSF)\cropped_photo_bmp\00032fa010_930831.bmp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482" y="4440595"/>
              <a:ext cx="5842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1" name="直接箭头连接符 12"/>
            <p:cNvCxnSpPr>
              <a:cxnSpLocks noChangeShapeType="1"/>
              <a:stCxn id="71" idx="3"/>
              <a:endCxn id="73" idx="1"/>
            </p:cNvCxnSpPr>
            <p:nvPr/>
          </p:nvCxnSpPr>
          <p:spPr bwMode="auto">
            <a:xfrm>
              <a:off x="887522" y="3977259"/>
              <a:ext cx="314960" cy="0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prstDash val="solid"/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直接箭头连接符 12"/>
            <p:cNvCxnSpPr>
              <a:cxnSpLocks noChangeShapeType="1"/>
              <a:stCxn id="70" idx="3"/>
              <a:endCxn id="75" idx="1"/>
            </p:cNvCxnSpPr>
            <p:nvPr/>
          </p:nvCxnSpPr>
          <p:spPr bwMode="auto">
            <a:xfrm>
              <a:off x="887522" y="4806355"/>
              <a:ext cx="314960" cy="0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prstDash val="solid"/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3" name="直接箭头连接符 12"/>
            <p:cNvCxnSpPr>
              <a:cxnSpLocks noChangeShapeType="1"/>
              <a:stCxn id="72" idx="3"/>
              <a:endCxn id="74" idx="1"/>
            </p:cNvCxnSpPr>
            <p:nvPr/>
          </p:nvCxnSpPr>
          <p:spPr bwMode="auto">
            <a:xfrm>
              <a:off x="887522" y="5670451"/>
              <a:ext cx="316230" cy="0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prstDash val="solid"/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9981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Unsupervised Methods</a:t>
            </a:r>
          </a:p>
          <a:p>
            <a:pPr lvl="1"/>
            <a:r>
              <a:rPr lang="en-US" altLang="zh-CN" sz="2400" dirty="0"/>
              <a:t>Canonical Correlation </a:t>
            </a:r>
            <a:r>
              <a:rPr lang="en-US" altLang="zh-CN" sz="2400" dirty="0" smtClean="0"/>
              <a:t>Analysis (CCA) </a:t>
            </a:r>
            <a:r>
              <a:rPr lang="en-US" altLang="zh-CN" sz="2400" baseline="30000" dirty="0"/>
              <a:t>[</a:t>
            </a:r>
            <a:r>
              <a:rPr lang="en-US" altLang="zh-CN" sz="2400" baseline="30000" dirty="0" err="1" smtClean="0"/>
              <a:t>Hotelling</a:t>
            </a:r>
            <a:r>
              <a:rPr lang="en-US" altLang="zh-CN" sz="2400" baseline="30000" dirty="0" smtClean="0"/>
              <a:t> 1936]</a:t>
            </a:r>
          </a:p>
          <a:p>
            <a:endParaRPr lang="en-US" altLang="zh-CN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Existing Solutions</a:t>
            </a:r>
            <a:endParaRPr lang="zh-CN" altLang="en-US" dirty="0"/>
          </a:p>
        </p:txBody>
      </p:sp>
      <p:pic>
        <p:nvPicPr>
          <p:cNvPr id="24" name="图片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84" y="5219377"/>
            <a:ext cx="6076950" cy="873919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7236296" y="2708920"/>
            <a:ext cx="1487170" cy="2424712"/>
            <a:chOff x="302052" y="3611499"/>
            <a:chExt cx="1487170" cy="2424712"/>
          </a:xfrm>
        </p:grpSpPr>
        <p:pic>
          <p:nvPicPr>
            <p:cNvPr id="38" name="Picture 20" descr="\\10.107.0.107\mnkan\Incoming\CUHK Face Sketch FERET Database (CUFSF)\cropped_sketch\00032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52" y="4440595"/>
              <a:ext cx="58547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9" descr="\\10.107.0.107\mnkan\Incoming\CUHK Face Sketch FERET Database (CUFSF)\cropped_sketch\00001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52" y="3611499"/>
              <a:ext cx="58547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19" descr="\\10.107.0.107\mnkan\Incoming\CUHK Face Sketch FERET Database (CUFSF)\cropped_sketch\00009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52" y="5304691"/>
              <a:ext cx="58547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1" descr="\\10.107.0.107\mnkan\Incoming\CUHK Face Sketch FERET Database (CUFSF)\cropped_photo_bmp\00001fb010_930831.bmp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482" y="3611499"/>
              <a:ext cx="5842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2" descr="\\10.107.0.107\mnkan\Incoming\CUHK Face Sketch FERET Database (CUFSF)\cropped_photo_bmp\00009fb010_930831.bmp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752" y="5304691"/>
              <a:ext cx="58547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3" descr="\\10.107.0.107\mnkan\Incoming\CUHK Face Sketch FERET Database (CUFSF)\cropped_photo_bmp\00032fa010_930831.bmp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482" y="4440595"/>
              <a:ext cx="584200" cy="731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4" name="直接箭头连接符 12"/>
            <p:cNvCxnSpPr>
              <a:cxnSpLocks noChangeShapeType="1"/>
              <a:stCxn id="39" idx="3"/>
              <a:endCxn id="41" idx="1"/>
            </p:cNvCxnSpPr>
            <p:nvPr/>
          </p:nvCxnSpPr>
          <p:spPr bwMode="auto">
            <a:xfrm>
              <a:off x="887522" y="3977259"/>
              <a:ext cx="314960" cy="0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prstDash val="solid"/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直接箭头连接符 12"/>
            <p:cNvCxnSpPr>
              <a:cxnSpLocks noChangeShapeType="1"/>
              <a:stCxn id="38" idx="3"/>
              <a:endCxn id="43" idx="1"/>
            </p:cNvCxnSpPr>
            <p:nvPr/>
          </p:nvCxnSpPr>
          <p:spPr bwMode="auto">
            <a:xfrm>
              <a:off x="887522" y="4806355"/>
              <a:ext cx="314960" cy="0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prstDash val="solid"/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直接箭头连接符 12"/>
            <p:cNvCxnSpPr>
              <a:cxnSpLocks noChangeShapeType="1"/>
              <a:stCxn id="40" idx="3"/>
              <a:endCxn id="42" idx="1"/>
            </p:cNvCxnSpPr>
            <p:nvPr/>
          </p:nvCxnSpPr>
          <p:spPr bwMode="auto">
            <a:xfrm>
              <a:off x="887522" y="5670451"/>
              <a:ext cx="316230" cy="0"/>
            </a:xfrm>
            <a:prstGeom prst="straightConnector1">
              <a:avLst/>
            </a:prstGeom>
            <a:noFill/>
            <a:ln w="50800" algn="ctr">
              <a:solidFill>
                <a:srgbClr val="FF0000"/>
              </a:solidFill>
              <a:prstDash val="solid"/>
              <a:round/>
              <a:headEnd type="non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29" name="图片 2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729" y="2699097"/>
            <a:ext cx="371475" cy="26431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098" y="2699097"/>
            <a:ext cx="378619" cy="26431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560" y="3623702"/>
            <a:ext cx="840581" cy="34290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935" y="3623702"/>
            <a:ext cx="847725" cy="342900"/>
          </a:xfrm>
          <a:prstGeom prst="rect">
            <a:avLst/>
          </a:prstGeom>
        </p:spPr>
      </p:pic>
      <p:sp>
        <p:nvSpPr>
          <p:cNvPr id="33" name="下箭头 32"/>
          <p:cNvSpPr/>
          <p:nvPr/>
        </p:nvSpPr>
        <p:spPr bwMode="auto">
          <a:xfrm>
            <a:off x="2458592" y="3100165"/>
            <a:ext cx="241200" cy="360000"/>
          </a:xfrm>
          <a:prstGeom prst="downArrow">
            <a:avLst/>
          </a:prstGeom>
          <a:ln>
            <a:headEnd type="none" w="med" len="med"/>
            <a:tailEnd type="none" w="med" len="med"/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b="1">
              <a:latin typeface="Arial" charset="0"/>
              <a:ea typeface="宋体" pitchFamily="2" charset="-122"/>
              <a:sym typeface="Symbol" pitchFamily="18" charset="2"/>
            </a:endParaRPr>
          </a:p>
        </p:txBody>
      </p:sp>
      <p:sp>
        <p:nvSpPr>
          <p:cNvPr id="34" name="下箭头 33"/>
          <p:cNvSpPr/>
          <p:nvPr/>
        </p:nvSpPr>
        <p:spPr bwMode="auto">
          <a:xfrm>
            <a:off x="5460703" y="3100165"/>
            <a:ext cx="241200" cy="360000"/>
          </a:xfrm>
          <a:prstGeom prst="downArrow">
            <a:avLst/>
          </a:prstGeom>
          <a:ln>
            <a:headEnd type="none" w="med" len="med"/>
            <a:tailEnd type="none" w="med" len="med"/>
          </a:ln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zh-CN" altLang="en-US" b="1">
              <a:latin typeface="Arial" charset="0"/>
              <a:ea typeface="宋体" pitchFamily="2" charset="-122"/>
              <a:sym typeface="Symbol" pitchFamily="18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45930" y="3397682"/>
            <a:ext cx="5357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图片 3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272" y="4355281"/>
            <a:ext cx="3348038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z_i$&#10;&#10;\end{document}"/>
  <p:tag name="IGUANATEXSIZE" val="2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Sim(\x_i^1,\x_j^2)= Sim(\z_i,\z_j)$&#10;&#10;\end{document}"/>
  <p:tag name="IGUANATEXSIZE" val="2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Sim(\x_i^1,\x_j^2)\neq Sim(\z_i,\z_j)$&#10;&#10;\end{document}"/>
  <p:tag name="IGUANATEXSIZE" val="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X_1$&#10;&#10;\end{document}"/>
  <p:tag name="IGUANATEXSIZE" val="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X_2$&#10;&#10;\end{document}"/>
  <p:tag name="IGUANATEXSIZE" val="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w_1^T\X_1$&#10;&#10;\end{document}"/>
  <p:tag name="IGUANATEXSIZE" val="2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w_2^T\X_2$&#10;&#10;\end{document}"/>
  <p:tag name="IGUANATEXSIZE" val="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max corr$(\textbf{w}_1^T \textbf{X}_1,\textbf{w}_2^T \textbf{X}_2)$&#10;&#10;&#10;\end{document}"/>
  <p:tag name="IGUANATEXSIZE" val="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\begin{equation*}\label{equ:CCA}&#10;\begin{split}&#10;\begin{array}{clc}&#10;{} &amp; {\max\limits_{\w_1,\w_2} \w_1^T \X_1 \X_2^T \w_2 } &amp; {} \\&#10;{} &amp; {\, \, \, \, \, \, \, \, \, \, \, \, \, \, \, s.t. \w_1^T \X_1 \X_1^T \w_1 = 1, \, \w_2^T \X_2 \X_2^T \w_2 = 1} &amp; {}\\&#10;\end{array}&#10;\end{split}&#10;\end{equation*}&#10;&#10;\end{document}"/>
  <p:tag name="IGUANATEXSIZE" val="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X_1$&#10;&#10;\end{document}"/>
  <p:tag name="IGUANATEXSIZE" val="2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X_2$&#10;&#10;\end{document}"/>
  <p:tag name="IGUANATEXSIZE" val="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x_j^2$&#10;&#10;\end{document}"/>
  <p:tag name="IGUANATEXSIZE" val="2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w_1^T\X_1$&#10;&#10;\end{document}"/>
  <p:tag name="IGUANATEXSIZE" val="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w_2^T\X_2$&#10;&#10;\end{document}"/>
  <p:tag name="IGUANATEXSIZE" val="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max corr$(\textbf{w}_1^T \textbf{X}_1,\textbf{w}_2^T \textbf{X}_2)$&#10;&#10;&#10;\end{document}"/>
  <p:tag name="IGUANATEXSIZE" val="2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\begin{equation*}\label{equ:CCA}&#10;\begin{split}&#10;\begin{array}{clc}&#10;{} &amp; {\max\limits_{\w_1,\w_2} \w_1^T \X_1 \X_2^T \w_2 } &amp; {} \\&#10;{} &amp; {\, \, \, \, \, \, \, \, \, \, \, \, \, \, \, s.t. \w_1^T \X_1 \X_1^T \w_1 = 1, \, \w_2^T \X_2 \X_2^T \w_2 = 1} &amp; {}\\&#10;\end{array}&#10;\end{split}&#10;\end{equation*}&#10;&#10;\end{document}"/>
  <p:tag name="IGUANATEXSIZE" val="2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\begin{equation*}\label{equ:CCA}&#10;\begin{split}&#10;\begin{array}{clc}&#10;{} &amp; {\max\limits_{\w_1,\w_2} \w_1^T \X_1 \X_2^T \w_2 + {\color{blue}\sum\nolimits_{i=1}^2\mu_i\w_i^T\A_i\w_i}} &amp; {} \\&#10;{} &amp; {\, \, \, \, \, \, \, \, \, \, \, \, \, \, \, s.t. \sum\nolimits_{i=1}^2\gamma_i\w_i^T{\color{blue}\B_i}\w_i = 1} &amp; {}\\&#10;\end{array}&#10;\end{split}&#10;\end{equation*}&#10;&#10;\end{document}"/>
  <p:tag name="IGUANATEXSIZE" val="2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X_1$&#10;&#10;\end{document}"/>
  <p:tag name="IGUANATEXSIZE" val="2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X_2$&#10;&#10;\end{document}"/>
  <p:tag name="IGUANATEXSIZE" val="2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w_1^T\X_1$&#10;&#10;\end{document}"/>
  <p:tag name="IGUANATEXSIZE" val="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{\color{blue}{\w}}_2^T\X_2$&#10;&#10;\end{document}"/>
  <p:tag name="IGUANATEXSIZE" val="2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X_3$&#10;&#10;\end{document}"/>
  <p:tag name="IGUANATEXSIZE" val="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x_i^1$&#10;&#10;\end{document}"/>
  <p:tag name="IGUANATEXSIZE" val="2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{\color{blue}{\hat{\w}}}_2^T\X_2$&#10;&#10;\end{document}"/>
  <p:tag name="IGUANATEXSIZE" val="2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w_3^T\X_3$&#10;&#10;\end{document}"/>
  <p:tag name="IGUANATEXSIZE" val="2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{\color{blue}{\w}}_2^T\X_2$&#10;&#10;\end{document}"/>
  <p:tag name="IGUANATEXSIZE" val="2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X_1$&#10;&#10;\end{document}"/>
  <p:tag name="IGUANATEXSIZE" val="2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X_2$&#10;&#10;\end{document}"/>
  <p:tag name="IGUANATEXSIZE" val="2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w_1^T\X_1$&#10;&#10;\end{document}"/>
  <p:tag name="IGUANATEXSIZE" val="2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X_3$&#10;&#10;\end{document}"/>
  <p:tag name="IGUANATEXSIZE" val="2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w_3^T\X_3$&#10;&#10;\end{document}"/>
  <p:tag name="IGUANATEXSIZE" val="2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\begin{equation*}\label{equ:CCA}&#10;\begin{split}&#10;\begin{array}{ccc}&#10;\max\limits_{\w_1,\cdots,\w_v}   \sum\limits_{i&lt;j}2\lambda_{ij} \w_i^T\X_i\X_j^T\w_j + \sum\limits_{i=1}^v\mu_i\w_i^T\A_i\w_i, \\&#10; s.t. \, \, \sum\nolimits_i \gamma_i\w_i^T\B_i\w_i = 1,&#10;\end{array}&#10;\end{split}&#10;\end{equation*}&#10;&#10;\end{document}"/>
  <p:tag name="IGUANATEXSIZE" val="2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\begin{equation*}\label{equ:CCA}&#10;\begin{split}&#10;\begin{array}{ccc}&#10;{} &amp; {\max\limits_{\w_1,\w_2,\cdots,\w_v}\sum_{i&lt;j}\w_i^T \X_i\X_j^T\w_j }&amp; {} \\&#10;{} &amp; {s.t. \, \, \, \w_i^T \X_i \X_i^T \w_i = 1, i=1,2,\cdots,v,} &amp; {}\\&#10;\end{array}&#10;\end{split}&#10;\end{equation*}&#10;&#10;\end{document}"/>
  <p:tag name="IGUANATEXSIZE" val="2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z_j$&#10;&#10;\end{document}"/>
  <p:tag name="IGUANATEXSIZE" val="2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\begin{equation*}\label{equ:CCA}&#10;\begin{split}&#10;\begin{array}{ccc}&#10;{} &amp; {\max\limits_{\w_1,\w_2,\cdots,\w_v}\sum_{i&lt;j}\w_i^T \X_i\X_j^T\w_j }&amp; {} \\&#10;{} &amp; {s.t. \, \, \, \w_i^T \X_i \X_i^T \w_i = 1, i=1,2,\cdots,v,} &amp; {}\\&#10;\end{array}&#10;\end{split}&#10;\end{equation*}&#10;&#10;\end{document}"/>
  <p:tag name="IGUANATEXSIZE" val="2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\begin{equation*}\label{equ:CCA}&#10;\begin{split}&#10;\begin{array}{ccc}&#10;\max\limits_{\w_1,\cdots,\w_v}   \sum\limits_{i&lt;j}2\lambda_{ij} \w_i^T\X_i\X_j^T\w_j + \sum\limits_{i=1}^v\mu_i\w_i^T\A_i\w_i, \\&#10; s.t. \, \, \sum\nolimits_i \gamma_i\w_i^T\B_i\w_i = 1,&#10;\end{array}&#10;\end{split}&#10;\end{equation*}&#10;&#10;\end{document}"/>
  <p:tag name="IGUANATEXSIZE" val="2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v\rightarrow C_v^2$&#10;&#10;\end{document}"/>
  <p:tag name="IGUANATEXSIZE" val="2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v\rightarrow C_v^2$&#10;&#10;\end{document}"/>
  <p:tag name="IGUANATEXSIZE" val="2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\begin{equation*} \label{equ:Fisher}&#10;\begin{aligned}&#10;\y_{ijk} = \w_j^T\x_{ijk}&#10;\end{aligned}&#10;\end{equation*}&#10;\end{document}"/>
  <p:tag name="IGUANATEXSIZE" val="2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\begin{equation*} \label{equ:Fisher}&#10;\begin{aligned}&#10;\y_{ijk} = \w_j^T\x_{ijk}&#10;\end{aligned}&#10;\end{equation*}&#10;\end{document}"/>
  <p:tag name="IGUANATEXSIZE" val="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\begin{equation*} \label{equ:Fisher}&#10;\begin{aligned}&#10;&amp;(\w_1^*,\w_2^*,\cdots,\w_v^*)= \\&#10;&amp; \arg\max_{\w_1,\cdots,\w_v}\frac{Tr\left(\S_B^y\right)}{Tr\left(\S_W^y\right)}&#10;\end{aligned}&#10;\end{equation*}&#10;\end{document}"/>
  <p:tag name="IGUANATEXSIZE" val="2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\begin{equation*} \label{equ:Fisher}&#10;\begin{aligned}&#10;\S_w^y=\sum\limits_{i=1}^c\sum\limits_{j,\, \hat{j}=1}^v\sum\limits_{k,\, \hat{k}=1}^{n_{ij}}(\y_{i{\color{blue}{j}}k}-\y_{i{\color{blue}{\hat{j}}}\hat{k}})(\y_{i{\color{blue}{j}}k}-\y_{i{\color{blue}{\hat{j}}}\hat{k}})^T&#10;\end{aligned}&#10;\end{equation*}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\begin{equation*} \label{equ:Fisher}&#10;\begin{aligned}&#10;\S_B^y=\sum\nolimits_{i,j=1}^c(\mu_i - \mu_j)(\mu_i - \mu_j)^T&#10;\end{aligned}&#10;\end{equation*}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\begin{equation*} \label{equ:Fisher}&#10;\begin{aligned}&#10;\mu_i =\frac{1}{n_i} \sum\nolimits_{j=1}^v\sum\nolimits_{k=1}^{n_{ij}}\y_{ijk}&#10;\end{aligned}&#10;\end{equation*}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Sim(\x_i^1,\x_j^2)\neq Sim(\z_i,\z_j)$&#10;&#10;\end{document}"/>
  <p:tag name="IGUANATEXSIZE" val="2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\begin{equation*} \label{equ:Fisher}&#10;\begin{aligned}&#10;\y_{ijk} = \w_j^T\x_{ijk}&#10;\end{aligned}&#10;\end{equation*}&#10;\end{document}"/>
  <p:tag name="IGUANATEXSIZE" val="2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\begin{equation*} \label{equ:Fisher}&#10;\begin{aligned}&#10;&amp;(\w_1^*,\w_2^*,\cdots,\w_v^*)= \\&#10;&amp; \arg\max_{\w_1,\cdots,\w_v}\frac{Tr\left(\S_B^y\right)}{Tr\left(\S_W^y\right)}&#10;\end{aligned}&#10;\end{equation*}&#10;\end{document}"/>
  <p:tag name="IGUANATEXSIZE" val="2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\begin{equation*} \label{equ:Fisher}&#10;\begin{aligned}&#10;\S_w^y=\sum\limits_{i=1}^c\sum\limits_{j,\, \hat{j}=1}^v\sum\limits_{k,\, \hat{k}=1}^{n_{ij}}(\y_{i{\color{blue}{j}}k}-\y_{i{\color{blue}{\hat{j}}}\hat{k}})(\y_{i{\color{blue}{j}}k}-\y_{i{\color{blue}{\hat{j}}}\hat{k}})^T&#10;\end{aligned}&#10;\end{equation*}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\begin{equation*} \label{equ:Fisher}&#10;\begin{aligned}&#10;\S_B^y=\sum\nolimits_{i,j=1}^c(\mu_i - \mu_j)(\mu_i - \mu_j)^T&#10;\end{aligned}&#10;\end{equation*}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\begin{equation*} \label{equ:Fisher}&#10;\begin{aligned}&#10;\mu_i =\frac{1}{n_i} \sum\nolimits_{j=1}^v\sum\nolimits_{k=1}^{n_{ij}}\y_{ijk}&#10;\end{aligned}&#10;\end{equation*}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\begin{equation*} \label{equ:Fisher}&#10;\begin{aligned}&#10;\y_{ijk} = \w_j^T\x_{ijk}&#10;\end{aligned}&#10;\end{equation*}&#10;\end{document}"/>
  <p:tag name="IGUANATEXSIZE" val="2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\begin{equation*} \label{equ:Fisher}&#10;\begin{aligned}&#10;&amp;(\w_1^*,\w_2^*,\cdots,\w_v^*)= \\&#10;&amp; \arg\max_{\w_1,\cdots,\w_v}\frac{Tr\left(\S_B^y\right)}{Tr\left(\S_W^y\right)}&#10;\end{aligned}&#10;\end{equation*}&#10;\end{document}"/>
  <p:tag name="IGUANATEXSIZE" val="2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\begin{equation*} \label{equ:Fisher}&#10;\begin{aligned}&#10;\y_{ijk} = \w_j^T\x_{ijk}&#10;\end{aligned}&#10;\end{equation*}&#10;\end{document}"/>
  <p:tag name="IGUANATEXSIZE" val="2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\begin{equation*} \label{equ:Fisher}&#10;\begin{aligned}&#10;&amp;(\w_1^*,\w_2^*,\cdots,\w_v^*)=&#10;&amp; \arg\max_{\w_1,\cdots,\w_v}\frac{Tr\left(\S_B^y\right)}{Tr\left(\S_W^y\right)}&#10;\end{aligned}&#10;\end{equation*}&#10;\end{document}"/>
  <p:tag name="IGUANATEXSIZE" val="2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\begin{equation*} \label{equ:Fisher}&#10;\begin{aligned}&#10;D\W= \lambda S\W&#10;\end{aligned}&#10;\end{equation*}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z_i$&#10;&#10;\end{document}"/>
  <p:tag name="IGUANATEXSIZE" val="2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\begin{equation*} \label{equ:Fisher}&#10;\begin{aligned}&#10;&amp;(\w_1^*,\w_2^*,\cdots,\w_v^*)=&#10;&amp; \arg\max_{\w_1,\cdots,\w_v}\frac{Tr\left(\S_B^y\right)}{Tr\left(\S_W^y\right)}=\frac{Tr\left(\W^TD\W\right)}{Tr\left(\W^TS\W\right)}&#10;\end{aligned}&#10;\end{equation*}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\begin{equation*} \label{equ:Fisher}&#10;\begin{aligned}&#10;&amp;(\w_1^*,\w_2^*,\cdots,\w_v^*)=&#10;&amp; \arg\max_{\w_1,\cdots,\w_v}=Tr\left(\frac{\W^TD\W}{\W^TS\W}\right)&#10;\end{aligned}&#10;\end{equation*}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beta_1=\beta_2$ &#10;\end{document}"/>
  <p:tag name="IGUANATEXSIZE" val="2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X_1\beta_1=\R\X_2\beta_2$ &#10;\end{document}"/>
  <p:tag name="IGUANATEXSIZE" val="2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w_1=\X_1\beta_1$ &#10;\end{document}"/>
  <p:tag name="IGUANATEXSIZE" val="2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w_2=\X_2\beta_2$ &#10;\end{document}"/>
  <p:tag name="IGUANATEXSIZE" val="2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X_1=\R\X_2$ &#10;\end{document}"/>
  <p:tag name="IGUANATEXSIZE" val="2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w_1=\R\w_2$ &#10;\end{document}"/>
  <p:tag name="IGUANATEXSIZE" val="2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-45^\circ:\X_1$ &#10;\end{document}"/>
  <p:tag name="IGUANATEXSIZE" val="2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45^\circ:\X_2$&#10;&#10;\end{document}"/>
  <p:tag name="IGUANATEXSIZE" val="2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x_j^2$&#10;&#10;\end{document}"/>
  <p:tag name="IGUANATEXSIZE" val="2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\begin{equation*} \label{equ:Fisher}&#10;\begin{aligned}&#10;\w_1 = \X_1\beta_1&#10;\end{aligned}&#10;\end{equation*}&#10;\end{document}"/>
  <p:tag name="IGUANATEXSIZE" val="2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\begin{equation*} \label{equ:Fisher}&#10;\begin{aligned}&#10;\w_2 = \X_2\beta_2&#10;\end{aligned}&#10;\end{equation*}&#10;\end{document}"/>
  <p:tag name="IGUANATEXSIZE" val="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\begin{equation*} \label{equ:Fisher}&#10;\begin{aligned}&#10;\w_1^T\X_1 = \beta_1^T \color{blue} \X_1^T \X_1&#10;\end{aligned}&#10;\end{equation*}&#10;\end{document}"/>
  <p:tag name="IGUANATEXSIZE" val="2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\begin{equation*} \label{equ:Fisher}&#10;\begin{aligned}&#10;\w_2^T\X_2 = \beta_2^T \color{blue}\X_2^T \X_2&#10;\end{aligned}&#10;\end{equation*}&#10;\end{document}"/>
  <p:tag name="IGUANATEXSIZE" val="2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beta_1\approx\beta_2$ &#10;\end{document}"/>
  <p:tag name="IGUANATEXSIZE" val="2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\begin{equation*} \label{equ:Fisher}&#10;\begin{aligned}&#10;\w_1^T\X_1 = \w_2^T\X_2 &#10;\end{aligned}&#10;\end{equation*}&#10;\end{document}"/>
  <p:tag name="IGUANATEXSIZE" val="2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\begin{equation*}\label{equ:CCA}&#10;\begin{aligned}&#10;&amp;\!\!\!\!(\w_1^*,\w_2^*,\cdots,\w_v^*) =\\&#10; &amp;\!\!\!\!\arg\max_{\w_1,\cdots,\w_v}\frac{Tr\left(\W^TD\W\right)}{Tr\left(\W^TS\W \right)+{\color{blue}\lambda\sum\nolimits_{i,j=1}^v\|\bbeta_i-\bbeta_j\|_2^2}}&#10;\end{aligned}&#10;\end{equation*}&#10;&#10;\end{document}"/>
  <p:tag name="IGUANATEXSIZE" val="2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beta_i=\left(\X_i^T\X_i\right)^{-1}\X_i^T\w_i$&#10;\end{document}"/>
  <p:tag name="IGUANATEXSIZE" val="25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\begin{equation*}\label{equ:CCA}&#10;\begin{aligned}&#10;(\w_1^*,\w_2^*,\cdots,\w_v^*) =&#10;\arg\max_{\w_1,\cdots,\w_v}\frac{Tr\left(\W^TD\W\right)}{Tr\left(\W^T(S+\lambda M)\W \right)}&#10;\end{aligned}&#10;\end{equation*}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x_i^1$&#10;&#10;\end{document}"/>
  <p:tag name="IGUANATEXSIZE" val="2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color}&#10;\pagestyle{empty}&#10;\usepackage{bm}&#10;\usepackage{afterpage}&#10;\usepackage{subfigure}&#10;\begin{document}&#10;\def \A  {{\bf A}}&#10;\def \B  {{\bf B}}&#10;\def \D  {{\bf D}}&#10;\def \H  {{\bf H}}&#10;\def \I  {{\bf I}}&#10;\def \K  {{\bf K}}&#10;\def \M  {{\bf M}}&#10;\def \R  {{\bf R}}&#10;\def \P  {{\bf P}}&#10;\def \S  {{\bf S}}&#10;\def \U  {{\bf U}}&#10;\def \V  {{\bf V}}&#10;\def \W  {{\bf W}}&#10;\def \X  {{\bf X}}&#10;\def \Z  {{\bf Z}}&#10;&#10;\def \bbR {{\mathbb{R}}}&#10;\def \bS {{\bf \Sigma}}&#10;\def \cX {{\mathcal X}}&#10;\def \cS {{\mathcal S}}&#10;&#10;\def \o {{\bf 0}}&#10;\def \a {{\bf a}}&#10;\def \f {{\bf f}}&#10;\def \s {{\bf s}}&#10;\def \u {{\bf u}}&#10;\def \w {{\bf w}}&#10;\def \x {{\bf x}}&#10;\def \y {{\bf y}}&#10;\def \z {{\bf z}}&#10;\def \hz {\hat{\bf z}}&#10;&#10;\def \bbeta  {{\bm \beta}}&#10;\def \bmu  {{\bm \mu}}&#10;&#10;&#10;$\z_j$&#10;&#10;\end{document}"/>
  <p:tag name="IGUANATEXSIZE" val="25"/>
</p:tagLst>
</file>

<file path=ppt/theme/theme1.xml><?xml version="1.0" encoding="utf-8"?>
<a:theme xmlns:a="http://schemas.openxmlformats.org/drawingml/2006/main" name="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Char char="n"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Char char="n"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  <a:sym typeface="Symbol" pitchFamily="18" charset="2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ix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xel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Char char="n"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5000"/>
          <a:buFont typeface="Wingdings" pitchFamily="2" charset="2"/>
          <a:buChar char="n"/>
          <a:tabLst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  <a:sym typeface="Symbol" pitchFamily="18" charset="2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ICT</Template>
  <TotalTime>5760</TotalTime>
  <Words>1507</Words>
  <Application>Microsoft Office PowerPoint</Application>
  <PresentationFormat>全屏显示(4:3)</PresentationFormat>
  <Paragraphs>449</Paragraphs>
  <Slides>36</Slides>
  <Notes>21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36</vt:i4>
      </vt:variant>
    </vt:vector>
  </HeadingPairs>
  <TitlesOfParts>
    <vt:vector size="38" baseType="lpstr">
      <vt:lpstr>Pixel</vt:lpstr>
      <vt:lpstr>1_Pixel</vt:lpstr>
      <vt:lpstr>Multi-View Discriminant Analysis 多视判别分析</vt:lpstr>
      <vt:lpstr>Outline</vt:lpstr>
      <vt:lpstr>Cross-view/Heterogeneous Recognition</vt:lpstr>
      <vt:lpstr>Cross-view/Heterogeneous Recognition</vt:lpstr>
      <vt:lpstr>Existing Solutions</vt:lpstr>
      <vt:lpstr>Existing Solutions</vt:lpstr>
      <vt:lpstr>Existing Solutions</vt:lpstr>
      <vt:lpstr>Existing Solutions</vt:lpstr>
      <vt:lpstr>Existing Solutions</vt:lpstr>
      <vt:lpstr>Existing Solutions</vt:lpstr>
      <vt:lpstr>Existing Solutions</vt:lpstr>
      <vt:lpstr>Existing Solutions</vt:lpstr>
      <vt:lpstr>Existing Solutions</vt:lpstr>
      <vt:lpstr>Existing Solutions</vt:lpstr>
      <vt:lpstr>Existing Solutions</vt:lpstr>
      <vt:lpstr>Existing Solutions vs. Ours</vt:lpstr>
      <vt:lpstr>Existing Solutions vs. Ours</vt:lpstr>
      <vt:lpstr>Multi-view Discriminant Analysis (MvDA)</vt:lpstr>
      <vt:lpstr>Multi-view Discriminant Analysis (MvDA)</vt:lpstr>
      <vt:lpstr>Multi-view Discriminant Analysis (MvDA)</vt:lpstr>
      <vt:lpstr>Multi-view Discriminant Analysis (MvDA)</vt:lpstr>
      <vt:lpstr>Multi-view Discriminant Analysis (MvDA)</vt:lpstr>
      <vt:lpstr>Multi-view Discriminant Analysis (MvDA)</vt:lpstr>
      <vt:lpstr>Multi-view Discriminant Analysis (MvDA)</vt:lpstr>
      <vt:lpstr>Multi-view Discriminant Analysis (MvDA)</vt:lpstr>
      <vt:lpstr>Multi-view Discriminant Analysis (MvDA)</vt:lpstr>
      <vt:lpstr>MvDA with View-consistency </vt:lpstr>
      <vt:lpstr>MvDA with View-consistency </vt:lpstr>
      <vt:lpstr>MvDA with View-consistency </vt:lpstr>
      <vt:lpstr>Multi-view Discriminant Analysis (MvDA)</vt:lpstr>
      <vt:lpstr>Multi-view Discriminant Analysis (MvDA)</vt:lpstr>
      <vt:lpstr>Multi-view Discriminant Analysis (MvDA)</vt:lpstr>
      <vt:lpstr>Multi-view Discriminant Analysis (MvDA)</vt:lpstr>
      <vt:lpstr>Multi-view Discriminant Analysis (MvDA)</vt:lpstr>
      <vt:lpstr>Multi-view Discriminant Analysis (MvDA)</vt:lpstr>
      <vt:lpstr>Code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副研三级申请答辩</dc:title>
  <dc:creator>Meina.Kan</dc:creator>
  <cp:lastModifiedBy>Meina.Kan</cp:lastModifiedBy>
  <cp:revision>199</cp:revision>
  <dcterms:created xsi:type="dcterms:W3CDTF">2015-09-25T06:07:45Z</dcterms:created>
  <dcterms:modified xsi:type="dcterms:W3CDTF">2016-03-02T02:28:13Z</dcterms:modified>
</cp:coreProperties>
</file>